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58" r:id="rId3"/>
    <p:sldId id="263" r:id="rId4"/>
    <p:sldId id="300" r:id="rId5"/>
    <p:sldId id="285" r:id="rId6"/>
    <p:sldId id="264" r:id="rId7"/>
    <p:sldId id="284" r:id="rId8"/>
    <p:sldId id="286" r:id="rId9"/>
    <p:sldId id="295" r:id="rId10"/>
    <p:sldId id="287" r:id="rId11"/>
    <p:sldId id="265" r:id="rId12"/>
    <p:sldId id="289" r:id="rId13"/>
    <p:sldId id="288" r:id="rId14"/>
    <p:sldId id="294" r:id="rId15"/>
    <p:sldId id="292" r:id="rId16"/>
    <p:sldId id="293" r:id="rId17"/>
    <p:sldId id="296" r:id="rId18"/>
    <p:sldId id="301" r:id="rId19"/>
    <p:sldId id="302" r:id="rId20"/>
    <p:sldId id="303" r:id="rId21"/>
    <p:sldId id="291" r:id="rId22"/>
    <p:sldId id="298" r:id="rId23"/>
    <p:sldId id="299" r:id="rId24"/>
    <p:sldId id="276" r:id="rId25"/>
    <p:sldId id="266"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9" autoAdjust="0"/>
    <p:restoredTop sz="94636" autoAdjust="0"/>
  </p:normalViewPr>
  <p:slideViewPr>
    <p:cSldViewPr>
      <p:cViewPr varScale="1">
        <p:scale>
          <a:sx n="87" d="100"/>
          <a:sy n="87" d="100"/>
        </p:scale>
        <p:origin x="-148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258"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658C77-8E8B-48C4-8BDE-2C8792EF7ACA}" type="datetimeFigureOut">
              <a:rPr lang="en-US" smtClean="0"/>
              <a:t>5/13/2015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53D96AB-979B-4E81-9059-DAFFFAAC4ED1}" type="slidenum">
              <a:rPr lang="en-US" smtClean="0"/>
              <a:t>‹#›</a:t>
            </a:fld>
            <a:endParaRPr lang="en-US"/>
          </a:p>
        </p:txBody>
      </p:sp>
    </p:spTree>
    <p:extLst>
      <p:ext uri="{BB962C8B-B14F-4D97-AF65-F5344CB8AC3E}">
        <p14:creationId xmlns:p14="http://schemas.microsoft.com/office/powerpoint/2010/main" val="1675720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Welcome</a:t>
            </a:r>
          </a:p>
          <a:p>
            <a:r>
              <a:rPr lang="en-US" dirty="0"/>
              <a:t>Thank you for joining us  </a:t>
            </a:r>
          </a:p>
          <a:p>
            <a:r>
              <a:rPr lang="en-US" dirty="0"/>
              <a:t>We are excited to bring part one in a three part webinar series focusing on Person Centered Planning</a:t>
            </a:r>
          </a:p>
          <a:p>
            <a:r>
              <a:rPr lang="en-US" dirty="0"/>
              <a:t> </a:t>
            </a:r>
          </a:p>
          <a:p>
            <a:r>
              <a:rPr lang="en-US" dirty="0"/>
              <a:t>I this entire series we will  have conversations about </a:t>
            </a:r>
          </a:p>
          <a:p>
            <a:r>
              <a:rPr lang="en-US" dirty="0"/>
              <a:t>Person Centered Thinking </a:t>
            </a:r>
          </a:p>
          <a:p>
            <a:r>
              <a:rPr lang="en-US" dirty="0"/>
              <a:t>Person Centered Planning </a:t>
            </a:r>
          </a:p>
          <a:p>
            <a:r>
              <a:rPr lang="en-US" dirty="0"/>
              <a:t>And</a:t>
            </a:r>
          </a:p>
          <a:p>
            <a:r>
              <a:rPr lang="en-US" dirty="0"/>
              <a:t>Person Centered  Doing</a:t>
            </a:r>
          </a:p>
          <a:p>
            <a:r>
              <a:rPr lang="en-US" dirty="0"/>
              <a:t> We hope you will be able to join us for  all three webinars</a:t>
            </a:r>
          </a:p>
          <a:p>
            <a:r>
              <a:rPr lang="en-US" dirty="0"/>
              <a:t>Ending the  4</a:t>
            </a:r>
            <a:r>
              <a:rPr lang="en-US" baseline="30000" dirty="0"/>
              <a:t>th</a:t>
            </a:r>
            <a:r>
              <a:rPr lang="en-US" dirty="0"/>
              <a:t> installment with a FREE Training of Trainers for PATH.</a:t>
            </a:r>
          </a:p>
          <a:p>
            <a:r>
              <a:rPr lang="en-US" dirty="0"/>
              <a:t>SO LET’S GET STARTED WITH OUR</a:t>
            </a:r>
          </a:p>
          <a:p>
            <a:r>
              <a:rPr lang="en-US" dirty="0"/>
              <a:t>Part 2</a:t>
            </a:r>
          </a:p>
          <a:p>
            <a:r>
              <a:rPr lang="en-US" dirty="0"/>
              <a:t>MAPS and PATH and more</a:t>
            </a:r>
          </a:p>
          <a:p>
            <a:r>
              <a:rPr lang="en-US" dirty="0"/>
              <a:t>Person Centered Planning Tools and how to tie them to the ISP</a:t>
            </a:r>
          </a:p>
          <a:p>
            <a:r>
              <a:rPr lang="en-US" dirty="0"/>
              <a:t>For the purposes of this webinar we want to define a few key points:</a:t>
            </a:r>
          </a:p>
          <a:p>
            <a:r>
              <a:rPr lang="en-US" dirty="0"/>
              <a:t>#1 We looked at the development of this webinar as a guide for service delivery professionals such teachers, teacher aide assistants, DSP in Disabilities organizations case mangers plan writers.  This is not a webinar created of </a:t>
            </a:r>
            <a:r>
              <a:rPr lang="en-US" dirty="0" err="1"/>
              <a:t>facuiltiators</a:t>
            </a:r>
            <a:r>
              <a:rPr lang="en-US" dirty="0"/>
              <a:t> of PCP. That will be next weeks webinar.</a:t>
            </a:r>
          </a:p>
          <a:p>
            <a:endParaRPr lang="en-US" dirty="0"/>
          </a:p>
          <a:p>
            <a:r>
              <a:rPr lang="en-US" dirty="0"/>
              <a:t>#2 We  refer to plans such as the IEP, ISP as Service Delivery Plans</a:t>
            </a:r>
          </a:p>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1</a:t>
            </a:fld>
            <a:endParaRPr lang="en-US"/>
          </a:p>
        </p:txBody>
      </p:sp>
    </p:spTree>
    <p:extLst>
      <p:ext uri="{BB962C8B-B14F-4D97-AF65-F5344CB8AC3E}">
        <p14:creationId xmlns:p14="http://schemas.microsoft.com/office/powerpoint/2010/main" val="3953203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Framework </a:t>
            </a:r>
          </a:p>
          <a:p>
            <a:r>
              <a:rPr lang="en-US" dirty="0" smtClean="0"/>
              <a:t>Not as a facilitator as a guest!</a:t>
            </a:r>
          </a:p>
          <a:p>
            <a:endParaRPr lang="en-US" dirty="0"/>
          </a:p>
          <a:p>
            <a:r>
              <a:rPr lang="en-US" dirty="0"/>
              <a:t>We looked at the development of this webinar as a guide for service delivery professionals such teachers, teacher aide assistants, DSP in Disabilities organizations case mangers </a:t>
            </a:r>
            <a:r>
              <a:rPr lang="en-US" dirty="0" smtClean="0"/>
              <a:t>, plan </a:t>
            </a:r>
            <a:r>
              <a:rPr lang="en-US" dirty="0"/>
              <a:t>writers.</a:t>
            </a:r>
          </a:p>
          <a:p>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10</a:t>
            </a:fld>
            <a:endParaRPr lang="en-US"/>
          </a:p>
        </p:txBody>
      </p:sp>
    </p:spTree>
    <p:extLst>
      <p:ext uri="{BB962C8B-B14F-4D97-AF65-F5344CB8AC3E}">
        <p14:creationId xmlns:p14="http://schemas.microsoft.com/office/powerpoint/2010/main" val="4272615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meaning practitioners of Person  Centered Planning work.</a:t>
            </a:r>
          </a:p>
          <a:p>
            <a:r>
              <a:rPr lang="en-US" dirty="0" smtClean="0"/>
              <a:t>What are we acknowledging  or affirming  our commitment to Person Centered Planning work?</a:t>
            </a:r>
          </a:p>
          <a:p>
            <a:endParaRPr lang="en-US" dirty="0" smtClean="0"/>
          </a:p>
          <a:p>
            <a:r>
              <a:rPr lang="en-US" dirty="0" smtClean="0"/>
              <a:t>The story of young man just moved out his own</a:t>
            </a:r>
          </a:p>
          <a:p>
            <a:r>
              <a:rPr lang="en-US" dirty="0" smtClean="0"/>
              <a:t>We are the world </a:t>
            </a:r>
          </a:p>
          <a:p>
            <a:r>
              <a:rPr lang="en-US" dirty="0" smtClean="0"/>
              <a:t>dads comment</a:t>
            </a:r>
          </a:p>
          <a:p>
            <a:r>
              <a:rPr lang="en-US" dirty="0" smtClean="0"/>
              <a:t>I will never look at my son in the same way</a:t>
            </a:r>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4" name="Slide Number Placeholder 3"/>
          <p:cNvSpPr>
            <a:spLocks noGrp="1"/>
          </p:cNvSpPr>
          <p:nvPr>
            <p:ph type="sldNum" sz="quarter" idx="10"/>
          </p:nvPr>
        </p:nvSpPr>
        <p:spPr/>
        <p:txBody>
          <a:bodyPr/>
          <a:lstStyle/>
          <a:p>
            <a:fld id="{853D96AB-979B-4E81-9059-DAFFFAAC4ED1}" type="slidenum">
              <a:rPr lang="en-US" smtClean="0"/>
              <a:t>11</a:t>
            </a:fld>
            <a:endParaRPr lang="en-US"/>
          </a:p>
        </p:txBody>
      </p:sp>
    </p:spTree>
    <p:extLst>
      <p:ext uri="{BB962C8B-B14F-4D97-AF65-F5344CB8AC3E}">
        <p14:creationId xmlns:p14="http://schemas.microsoft.com/office/powerpoint/2010/main" val="3296250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3D96AB-979B-4E81-9059-DAFFFAAC4ED1}" type="slidenum">
              <a:rPr lang="en-US" smtClean="0"/>
              <a:t>12</a:t>
            </a:fld>
            <a:endParaRPr lang="en-US"/>
          </a:p>
        </p:txBody>
      </p:sp>
    </p:spTree>
    <p:extLst>
      <p:ext uri="{BB962C8B-B14F-4D97-AF65-F5344CB8AC3E}">
        <p14:creationId xmlns:p14="http://schemas.microsoft.com/office/powerpoint/2010/main" val="3289698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19600"/>
            <a:ext cx="5760720" cy="4572000"/>
          </a:xfrm>
        </p:spPr>
        <p:txBody>
          <a:bodyPr/>
          <a:lstStyle/>
          <a:p>
            <a:r>
              <a:rPr lang="en-US" dirty="0" smtClean="0"/>
              <a:t>Quotes from Linda Kahn Jack Pierpont in their book “ The PATH AND MAPS HANDBOOK</a:t>
            </a:r>
          </a:p>
          <a:p>
            <a:r>
              <a:rPr lang="en-US" dirty="0" smtClean="0"/>
              <a:t>Person Centered Ways to build community”</a:t>
            </a:r>
          </a:p>
          <a:p>
            <a:endParaRPr lang="en-US" dirty="0" smtClean="0"/>
          </a:p>
          <a:p>
            <a:r>
              <a:rPr lang="en-US" dirty="0" smtClean="0"/>
              <a:t>MAPS</a:t>
            </a:r>
            <a:endParaRPr lang="en-US" dirty="0"/>
          </a:p>
          <a:p>
            <a:r>
              <a:rPr lang="en-US" dirty="0"/>
              <a:t>“DON’T JUST DO THINGS, SIT THERE AND TELL YOUR STORY.”</a:t>
            </a:r>
          </a:p>
          <a:p>
            <a:r>
              <a:rPr lang="en-US" dirty="0"/>
              <a:t>Favorite tool for the schools</a:t>
            </a:r>
          </a:p>
          <a:p>
            <a:r>
              <a:rPr lang="en-US" dirty="0"/>
              <a:t>Has a fear piece so student and family have an opportunity to talk about their fears for the future.</a:t>
            </a:r>
          </a:p>
          <a:p>
            <a:r>
              <a:rPr lang="en-US" dirty="0"/>
              <a:t>Link story to findings to an action </a:t>
            </a:r>
            <a:r>
              <a:rPr lang="en-US" dirty="0" smtClean="0"/>
              <a:t>plan</a:t>
            </a:r>
          </a:p>
          <a:p>
            <a:endParaRPr lang="en-US" dirty="0"/>
          </a:p>
          <a:p>
            <a:r>
              <a:rPr lang="en-US" dirty="0" smtClean="0"/>
              <a:t>PATH</a:t>
            </a:r>
          </a:p>
          <a:p>
            <a:r>
              <a:rPr lang="en-US" dirty="0" smtClean="0"/>
              <a:t>“DON’T JUST SIT THERE,DO SOMETHING!”</a:t>
            </a:r>
          </a:p>
          <a:p>
            <a:r>
              <a:rPr lang="en-US" dirty="0" smtClean="0"/>
              <a:t>Great tool for adults with IDD organization citizens</a:t>
            </a:r>
          </a:p>
          <a:p>
            <a:r>
              <a:rPr lang="en-US" dirty="0" smtClean="0"/>
              <a:t>Students Transitioning to adult life</a:t>
            </a:r>
          </a:p>
          <a:p>
            <a:r>
              <a:rPr lang="en-US" dirty="0" smtClean="0"/>
              <a:t>Give a detailed action plan to achieve the positively possible.</a:t>
            </a:r>
          </a:p>
          <a:p>
            <a:endParaRPr lang="en-US" dirty="0" smtClean="0"/>
          </a:p>
          <a:p>
            <a:r>
              <a:rPr lang="en-US" dirty="0" smtClean="0"/>
              <a:t>CAPACITY BUILDING</a:t>
            </a:r>
          </a:p>
          <a:p>
            <a:r>
              <a:rPr lang="en-US" dirty="0" smtClean="0"/>
              <a:t>For the people who are ready to </a:t>
            </a:r>
          </a:p>
          <a:p>
            <a:r>
              <a:rPr lang="en-US" dirty="0" smtClean="0"/>
              <a:t>Their </a:t>
            </a:r>
            <a:r>
              <a:rPr lang="en-US" dirty="0" err="1" smtClean="0"/>
              <a:t>phyched</a:t>
            </a:r>
            <a:r>
              <a:rPr lang="en-US" dirty="0" smtClean="0"/>
              <a:t> up and wean to awaken their potential.</a:t>
            </a:r>
          </a:p>
          <a:p>
            <a:r>
              <a:rPr lang="en-US" dirty="0" smtClean="0"/>
              <a:t>Focuses AROUBND THE QUESTION</a:t>
            </a:r>
          </a:p>
          <a:p>
            <a:r>
              <a:rPr lang="en-US" dirty="0" smtClean="0"/>
              <a:t>“Tell me a story about when you where most proud of yourself.”</a:t>
            </a:r>
          </a:p>
          <a:p>
            <a:endParaRPr lang="en-US" dirty="0" smtClean="0"/>
          </a:p>
          <a:p>
            <a:r>
              <a:rPr lang="en-US" dirty="0" smtClean="0"/>
              <a:t>Circles of  Support</a:t>
            </a:r>
          </a:p>
          <a:p>
            <a:r>
              <a:rPr lang="en-US" dirty="0" smtClean="0"/>
              <a:t>Build networks of support for the person</a:t>
            </a:r>
          </a:p>
          <a:p>
            <a:r>
              <a:rPr lang="en-US" dirty="0" smtClean="0"/>
              <a:t>Link gifts to needs of community of focus</a:t>
            </a:r>
          </a:p>
          <a:p>
            <a:r>
              <a:rPr lang="en-US" dirty="0" smtClean="0"/>
              <a:t>Ricky’s story  “Rick is the best kept secret of our parish.”</a:t>
            </a:r>
            <a:endParaRPr lang="en-US" dirty="0"/>
          </a:p>
          <a:p>
            <a:endParaRPr lang="en-US" dirty="0" smtClean="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13</a:t>
            </a:fld>
            <a:endParaRPr lang="en-US"/>
          </a:p>
        </p:txBody>
      </p:sp>
    </p:spTree>
    <p:extLst>
      <p:ext uri="{BB962C8B-B14F-4D97-AF65-F5344CB8AC3E}">
        <p14:creationId xmlns:p14="http://schemas.microsoft.com/office/powerpoint/2010/main" val="4121372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3D96AB-979B-4E81-9059-DAFFFAAC4ED1}" type="slidenum">
              <a:rPr lang="en-US" smtClean="0"/>
              <a:t>14</a:t>
            </a:fld>
            <a:endParaRPr lang="en-US"/>
          </a:p>
        </p:txBody>
      </p:sp>
    </p:spTree>
    <p:extLst>
      <p:ext uri="{BB962C8B-B14F-4D97-AF65-F5344CB8AC3E}">
        <p14:creationId xmlns:p14="http://schemas.microsoft.com/office/powerpoint/2010/main" val="3401534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a:t>
            </a:r>
          </a:p>
          <a:p>
            <a:r>
              <a:rPr lang="en-US" dirty="0"/>
              <a:t>We looked at the development of this webinar as a guide for service delivery professionals such teachers, teacher aide assistants, DSP in Disabilities organizations case mangers plan writers.</a:t>
            </a:r>
          </a:p>
          <a:p>
            <a:endParaRPr lang="en-US" dirty="0"/>
          </a:p>
          <a:p>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15</a:t>
            </a:fld>
            <a:endParaRPr lang="en-US"/>
          </a:p>
        </p:txBody>
      </p:sp>
    </p:spTree>
    <p:extLst>
      <p:ext uri="{BB962C8B-B14F-4D97-AF65-F5344CB8AC3E}">
        <p14:creationId xmlns:p14="http://schemas.microsoft.com/office/powerpoint/2010/main" val="80358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3D96AB-979B-4E81-9059-DAFFFAAC4ED1}" type="slidenum">
              <a:rPr lang="en-US" smtClean="0"/>
              <a:t>16</a:t>
            </a:fld>
            <a:endParaRPr lang="en-US"/>
          </a:p>
        </p:txBody>
      </p:sp>
    </p:spTree>
    <p:extLst>
      <p:ext uri="{BB962C8B-B14F-4D97-AF65-F5344CB8AC3E}">
        <p14:creationId xmlns:p14="http://schemas.microsoft.com/office/powerpoint/2010/main" val="818160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3D96AB-979B-4E81-9059-DAFFFAAC4ED1}" type="slidenum">
              <a:rPr lang="en-US" smtClean="0"/>
              <a:t>17</a:t>
            </a:fld>
            <a:endParaRPr lang="en-US"/>
          </a:p>
        </p:txBody>
      </p:sp>
    </p:spTree>
    <p:extLst>
      <p:ext uri="{BB962C8B-B14F-4D97-AF65-F5344CB8AC3E}">
        <p14:creationId xmlns:p14="http://schemas.microsoft.com/office/powerpoint/2010/main" val="1892820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3D96AB-979B-4E81-9059-DAFFFAAC4ED1}" type="slidenum">
              <a:rPr lang="en-US" smtClean="0"/>
              <a:t>18</a:t>
            </a:fld>
            <a:endParaRPr lang="en-US"/>
          </a:p>
        </p:txBody>
      </p:sp>
    </p:spTree>
    <p:extLst>
      <p:ext uri="{BB962C8B-B14F-4D97-AF65-F5344CB8AC3E}">
        <p14:creationId xmlns:p14="http://schemas.microsoft.com/office/powerpoint/2010/main" val="2524800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3D96AB-979B-4E81-9059-DAFFFAAC4ED1}" type="slidenum">
              <a:rPr lang="en-US" smtClean="0"/>
              <a:t>19</a:t>
            </a:fld>
            <a:endParaRPr lang="en-US"/>
          </a:p>
        </p:txBody>
      </p:sp>
    </p:spTree>
    <p:extLst>
      <p:ext uri="{BB962C8B-B14F-4D97-AF65-F5344CB8AC3E}">
        <p14:creationId xmlns:p14="http://schemas.microsoft.com/office/powerpoint/2010/main" val="3154393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 with our definition of Person centered planning…</a:t>
            </a:r>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2</a:t>
            </a:fld>
            <a:endParaRPr lang="en-US"/>
          </a:p>
        </p:txBody>
      </p:sp>
    </p:spTree>
    <p:extLst>
      <p:ext uri="{BB962C8B-B14F-4D97-AF65-F5344CB8AC3E}">
        <p14:creationId xmlns:p14="http://schemas.microsoft.com/office/powerpoint/2010/main" val="654734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a case study</a:t>
            </a:r>
          </a:p>
          <a:p>
            <a:endParaRPr lang="en-US" dirty="0"/>
          </a:p>
          <a:p>
            <a:endParaRPr lang="en-US" dirty="0" smtClean="0"/>
          </a:p>
          <a:p>
            <a:r>
              <a:rPr lang="en-US" dirty="0" smtClean="0"/>
              <a:t>Involvement of the person</a:t>
            </a:r>
          </a:p>
          <a:p>
            <a:endParaRPr lang="en-US" dirty="0"/>
          </a:p>
          <a:p>
            <a:r>
              <a:rPr lang="en-US" dirty="0" smtClean="0"/>
              <a:t>Meeting ahead of time</a:t>
            </a:r>
          </a:p>
          <a:p>
            <a:r>
              <a:rPr lang="en-US" dirty="0" smtClean="0"/>
              <a:t>Areas to think about</a:t>
            </a:r>
          </a:p>
          <a:p>
            <a:r>
              <a:rPr lang="en-US" dirty="0" smtClean="0"/>
              <a:t>Notes pages for writing his ideas down</a:t>
            </a:r>
          </a:p>
          <a:p>
            <a:r>
              <a:rPr lang="en-US" dirty="0" smtClean="0"/>
              <a:t>“I suck at making decisions!”</a:t>
            </a:r>
          </a:p>
          <a:p>
            <a:r>
              <a:rPr lang="en-US" dirty="0" smtClean="0"/>
              <a:t>Very nervous</a:t>
            </a:r>
          </a:p>
          <a:p>
            <a:endParaRPr lang="en-US" dirty="0"/>
          </a:p>
          <a:p>
            <a:r>
              <a:rPr lang="en-US" dirty="0" smtClean="0"/>
              <a:t>Begin process</a:t>
            </a:r>
          </a:p>
          <a:p>
            <a:r>
              <a:rPr lang="en-US" dirty="0" smtClean="0"/>
              <a:t>Get up and draw</a:t>
            </a:r>
          </a:p>
          <a:p>
            <a:endParaRPr lang="en-US" dirty="0"/>
          </a:p>
          <a:p>
            <a:r>
              <a:rPr lang="en-US" dirty="0" smtClean="0"/>
              <a:t>Never sat down</a:t>
            </a:r>
          </a:p>
          <a:p>
            <a:endParaRPr lang="en-US" dirty="0"/>
          </a:p>
          <a:p>
            <a:r>
              <a:rPr lang="en-US" dirty="0" smtClean="0"/>
              <a:t>Took planning and sat with person after</a:t>
            </a:r>
          </a:p>
          <a:p>
            <a:r>
              <a:rPr lang="en-US" dirty="0" smtClean="0"/>
              <a:t>Release </a:t>
            </a:r>
            <a:r>
              <a:rPr lang="en-US" dirty="0" err="1" smtClean="0"/>
              <a:t>aznxity</a:t>
            </a:r>
            <a:r>
              <a:rPr lang="en-US" dirty="0" smtClean="0"/>
              <a:t> smile plate frown plate</a:t>
            </a:r>
          </a:p>
          <a:p>
            <a:r>
              <a:rPr lang="en-US" dirty="0" err="1" smtClean="0"/>
              <a:t>Intorduce</a:t>
            </a:r>
            <a:r>
              <a:rPr lang="en-US" dirty="0" smtClean="0"/>
              <a:t> goals as I heard them</a:t>
            </a:r>
          </a:p>
          <a:p>
            <a:r>
              <a:rPr lang="en-US" dirty="0" smtClean="0"/>
              <a:t>He voted yeah or nay</a:t>
            </a:r>
          </a:p>
          <a:p>
            <a:r>
              <a:rPr lang="en-US" dirty="0" smtClean="0"/>
              <a:t> </a:t>
            </a:r>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20</a:t>
            </a:fld>
            <a:endParaRPr lang="en-US"/>
          </a:p>
        </p:txBody>
      </p:sp>
    </p:spTree>
    <p:extLst>
      <p:ext uri="{BB962C8B-B14F-4D97-AF65-F5344CB8AC3E}">
        <p14:creationId xmlns:p14="http://schemas.microsoft.com/office/powerpoint/2010/main" val="965012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3D96AB-979B-4E81-9059-DAFFFAAC4ED1}" type="slidenum">
              <a:rPr lang="en-US" smtClean="0"/>
              <a:t>21</a:t>
            </a:fld>
            <a:endParaRPr lang="en-US"/>
          </a:p>
        </p:txBody>
      </p:sp>
    </p:spTree>
    <p:extLst>
      <p:ext uri="{BB962C8B-B14F-4D97-AF65-F5344CB8AC3E}">
        <p14:creationId xmlns:p14="http://schemas.microsoft.com/office/powerpoint/2010/main" val="881573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3D96AB-979B-4E81-9059-DAFFFAAC4ED1}" type="slidenum">
              <a:rPr lang="en-US" smtClean="0"/>
              <a:t>22</a:t>
            </a:fld>
            <a:endParaRPr lang="en-US"/>
          </a:p>
        </p:txBody>
      </p:sp>
    </p:spTree>
    <p:extLst>
      <p:ext uri="{BB962C8B-B14F-4D97-AF65-F5344CB8AC3E}">
        <p14:creationId xmlns:p14="http://schemas.microsoft.com/office/powerpoint/2010/main" val="1085387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3D96AB-979B-4E81-9059-DAFFFAAC4ED1}" type="slidenum">
              <a:rPr lang="en-US" smtClean="0"/>
              <a:t>23</a:t>
            </a:fld>
            <a:endParaRPr lang="en-US"/>
          </a:p>
        </p:txBody>
      </p:sp>
    </p:spTree>
    <p:extLst>
      <p:ext uri="{BB962C8B-B14F-4D97-AF65-F5344CB8AC3E}">
        <p14:creationId xmlns:p14="http://schemas.microsoft.com/office/powerpoint/2010/main" val="3359311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3D96AB-979B-4E81-9059-DAFFFAAC4ED1}" type="slidenum">
              <a:rPr lang="en-US" smtClean="0"/>
              <a:t>24</a:t>
            </a:fld>
            <a:endParaRPr lang="en-US"/>
          </a:p>
        </p:txBody>
      </p:sp>
    </p:spTree>
    <p:extLst>
      <p:ext uri="{BB962C8B-B14F-4D97-AF65-F5344CB8AC3E}">
        <p14:creationId xmlns:p14="http://schemas.microsoft.com/office/powerpoint/2010/main" val="1679374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3D96AB-979B-4E81-9059-DAFFFAAC4ED1}" type="slidenum">
              <a:rPr lang="en-US" smtClean="0"/>
              <a:t>25</a:t>
            </a:fld>
            <a:endParaRPr lang="en-US"/>
          </a:p>
        </p:txBody>
      </p:sp>
    </p:spTree>
    <p:extLst>
      <p:ext uri="{BB962C8B-B14F-4D97-AF65-F5344CB8AC3E}">
        <p14:creationId xmlns:p14="http://schemas.microsoft.com/office/powerpoint/2010/main" val="568618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 is the time of opportunity to build a truly person centered service system</a:t>
            </a:r>
          </a:p>
          <a:p>
            <a:r>
              <a:rPr lang="en-US" dirty="0" smtClean="0"/>
              <a:t>That is responsive to the individuals desires </a:t>
            </a:r>
          </a:p>
          <a:p>
            <a:endParaRPr lang="en-US" dirty="0" smtClean="0"/>
          </a:p>
          <a:p>
            <a:r>
              <a:rPr lang="en-US" dirty="0" smtClean="0"/>
              <a:t>Helps the focus person find their voice</a:t>
            </a:r>
          </a:p>
          <a:p>
            <a:r>
              <a:rPr lang="en-US" dirty="0" smtClean="0"/>
              <a:t>Provides the opportunity to say out loud the possibilities for their future</a:t>
            </a:r>
          </a:p>
          <a:p>
            <a:endParaRPr lang="en-US" dirty="0"/>
          </a:p>
          <a:p>
            <a:r>
              <a:rPr lang="en-US" dirty="0" smtClean="0"/>
              <a:t>Provide the needed boost in the arm</a:t>
            </a:r>
          </a:p>
          <a:p>
            <a:r>
              <a:rPr lang="en-US" dirty="0" smtClean="0"/>
              <a:t>For the person to  identify and start to recognize their own personal genius.</a:t>
            </a:r>
          </a:p>
          <a:p>
            <a:r>
              <a:rPr lang="en-US" dirty="0" smtClean="0"/>
              <a:t>See others recognize they have valuable contributions to make to society and their communities.</a:t>
            </a:r>
          </a:p>
          <a:p>
            <a:endParaRPr lang="en-US" dirty="0"/>
          </a:p>
          <a:p>
            <a:r>
              <a:rPr lang="en-US" dirty="0" smtClean="0"/>
              <a:t>Proven success factor- PEOPLE who r my peeps? More success the more the circle of support grows.</a:t>
            </a:r>
          </a:p>
          <a:p>
            <a:r>
              <a:rPr lang="en-US" dirty="0" smtClean="0"/>
              <a:t>Not always just about mom…dad.. Sibs</a:t>
            </a:r>
          </a:p>
          <a:p>
            <a:r>
              <a:rPr lang="en-US" dirty="0" smtClean="0"/>
              <a:t>Involve others who realize the potential of this person.</a:t>
            </a:r>
          </a:p>
          <a:p>
            <a:endParaRPr lang="en-US" dirty="0"/>
          </a:p>
          <a:p>
            <a:r>
              <a:rPr lang="en-US" dirty="0" smtClean="0"/>
              <a:t>What is the status this person desires</a:t>
            </a:r>
          </a:p>
          <a:p>
            <a:r>
              <a:rPr lang="en-US" dirty="0" smtClean="0"/>
              <a:t>How do they want to identify themselves to the world when asked “what do you do?” </a:t>
            </a:r>
          </a:p>
          <a:p>
            <a:endParaRPr lang="en-US" dirty="0"/>
          </a:p>
          <a:p>
            <a:endParaRPr lang="en-US" dirty="0" smtClean="0"/>
          </a:p>
          <a:p>
            <a:r>
              <a:rPr lang="en-US" dirty="0" smtClean="0"/>
              <a:t> </a:t>
            </a:r>
          </a:p>
          <a:p>
            <a:endParaRPr lang="en-US" dirty="0" smtClean="0"/>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3</a:t>
            </a:fld>
            <a:endParaRPr lang="en-US"/>
          </a:p>
        </p:txBody>
      </p:sp>
    </p:spTree>
    <p:extLst>
      <p:ext uri="{BB962C8B-B14F-4D97-AF65-F5344CB8AC3E}">
        <p14:creationId xmlns:p14="http://schemas.microsoft.com/office/powerpoint/2010/main" val="2091995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 want to</a:t>
            </a:r>
          </a:p>
          <a:p>
            <a:r>
              <a:rPr lang="en-US" dirty="0" smtClean="0"/>
              <a:t>It’s the first step!</a:t>
            </a:r>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4</a:t>
            </a:fld>
            <a:endParaRPr lang="en-US"/>
          </a:p>
        </p:txBody>
      </p:sp>
    </p:spTree>
    <p:extLst>
      <p:ext uri="{BB962C8B-B14F-4D97-AF65-F5344CB8AC3E}">
        <p14:creationId xmlns:p14="http://schemas.microsoft.com/office/powerpoint/2010/main" val="9284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Success of the PCP depends on good planning</a:t>
            </a:r>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5</a:t>
            </a:fld>
            <a:endParaRPr lang="en-US"/>
          </a:p>
        </p:txBody>
      </p:sp>
    </p:spTree>
    <p:extLst>
      <p:ext uri="{BB962C8B-B14F-4D97-AF65-F5344CB8AC3E}">
        <p14:creationId xmlns:p14="http://schemas.microsoft.com/office/powerpoint/2010/main" val="172843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flies…</a:t>
            </a:r>
          </a:p>
          <a:p>
            <a:r>
              <a:rPr lang="en-US" dirty="0" smtClean="0"/>
              <a:t>We hear time and time again</a:t>
            </a:r>
          </a:p>
          <a:p>
            <a:r>
              <a:rPr lang="en-US" dirty="0" smtClean="0"/>
              <a:t>There is never enough time.</a:t>
            </a:r>
          </a:p>
          <a:p>
            <a:r>
              <a:rPr lang="en-US" dirty="0" smtClean="0"/>
              <a:t>We understand it I a commitment to engage in PCP work.</a:t>
            </a:r>
          </a:p>
          <a:p>
            <a:r>
              <a:rPr lang="en-US" dirty="0" smtClean="0"/>
              <a:t>Well worth the time</a:t>
            </a:r>
          </a:p>
          <a:p>
            <a:r>
              <a:rPr lang="en-US" dirty="0" smtClean="0"/>
              <a:t>“everything else falls into place.  I can see the whole IEP “writing itself after a MAPS.”</a:t>
            </a:r>
          </a:p>
          <a:p>
            <a:r>
              <a:rPr lang="en-US" dirty="0" smtClean="0"/>
              <a:t>WHAT A GREAT COMMENT</a:t>
            </a:r>
          </a:p>
          <a:p>
            <a:r>
              <a:rPr lang="en-US" dirty="0" smtClean="0"/>
              <a:t>INVEST IN THE TIME</a:t>
            </a:r>
          </a:p>
          <a:p>
            <a:r>
              <a:rPr lang="en-US" dirty="0" smtClean="0"/>
              <a:t>WE GETA BETTER OUTOCME FOR MEANUGFUL LIFE AND APLAN OF ACTION TO ACHIEVE IT TO BOOT!</a:t>
            </a:r>
          </a:p>
          <a:p>
            <a:endParaRPr lang="en-US" dirty="0" smtClean="0"/>
          </a:p>
          <a:p>
            <a:r>
              <a:rPr lang="en-US" dirty="0" smtClean="0"/>
              <a:t>We all have life changing events.</a:t>
            </a:r>
          </a:p>
          <a:p>
            <a:r>
              <a:rPr lang="en-US" dirty="0" smtClean="0"/>
              <a:t>People with disabilities more than others.</a:t>
            </a:r>
          </a:p>
          <a:p>
            <a:r>
              <a:rPr lang="en-US" dirty="0" smtClean="0"/>
              <a:t>Disability impacts health getting older  moving  exiting HS to adult life</a:t>
            </a:r>
          </a:p>
          <a:p>
            <a:endParaRPr lang="en-US" dirty="0"/>
          </a:p>
          <a:p>
            <a:r>
              <a:rPr lang="en-US" dirty="0" smtClean="0"/>
              <a:t>The person has a sense of understanding this is the right time.  The time is now I want a good quality of life a better life. I’m worth it!</a:t>
            </a:r>
          </a:p>
          <a:p>
            <a:endParaRPr lang="en-US" dirty="0"/>
          </a:p>
          <a:p>
            <a:r>
              <a:rPr lang="en-US" dirty="0" smtClean="0"/>
              <a:t>Planning informs what we focus our energy on.</a:t>
            </a:r>
          </a:p>
          <a:p>
            <a:r>
              <a:rPr lang="en-US" dirty="0" smtClean="0"/>
              <a:t>Can  Address System needs and  service delivery needs with actionable steps.</a:t>
            </a:r>
          </a:p>
          <a:p>
            <a:r>
              <a:rPr lang="en-US" dirty="0" smtClean="0"/>
              <a:t>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6</a:t>
            </a:fld>
            <a:endParaRPr lang="en-US"/>
          </a:p>
        </p:txBody>
      </p:sp>
    </p:spTree>
    <p:extLst>
      <p:ext uri="{BB962C8B-B14F-4D97-AF65-F5344CB8AC3E}">
        <p14:creationId xmlns:p14="http://schemas.microsoft.com/office/powerpoint/2010/main" val="1121691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r>
              <a:rPr lang="en-US" dirty="0">
                <a:latin typeface="Helvetica Neue"/>
              </a:rPr>
              <a:t>The Circle itself is a representation of Life. As such, those who are Keepers of the Circle support that which advances life. The Circle of Life is made up of Rings, each of which covers a different aspect of Life. Every member of the Circle is known as a Keeper, whether you are a basic member, the leader of a Ring</a:t>
            </a:r>
            <a:r>
              <a:rPr lang="en-US" dirty="0" smtClean="0">
                <a:latin typeface="Helvetica Neue"/>
              </a:rPr>
              <a:t>,. </a:t>
            </a:r>
            <a:r>
              <a:rPr lang="en-US" dirty="0">
                <a:latin typeface="Helvetica Neue"/>
              </a:rPr>
              <a:t>All are important and all are necessary to keep and maintain The Circle</a:t>
            </a:r>
            <a:r>
              <a:rPr lang="en-US" dirty="0" smtClean="0">
                <a:latin typeface="Helvetica Neue"/>
              </a:rPr>
              <a:t>.</a:t>
            </a:r>
          </a:p>
          <a:p>
            <a:endParaRPr lang="en-US" dirty="0" smtClean="0">
              <a:latin typeface="Helvetica Neue"/>
            </a:endParaRPr>
          </a:p>
          <a:p>
            <a:r>
              <a:rPr lang="en-US" dirty="0" smtClean="0">
                <a:latin typeface="Helvetica Neue"/>
              </a:rPr>
              <a:t>Keeper of the circle video game</a:t>
            </a:r>
          </a:p>
          <a:p>
            <a:r>
              <a:rPr lang="en-US" dirty="0"/>
              <a:t>Our goal is to maximize freedom of choice while respecting the Non-Aggression Principle. </a:t>
            </a:r>
            <a:endParaRPr lang="en-US" dirty="0" smtClean="0"/>
          </a:p>
          <a:p>
            <a:r>
              <a:rPr lang="en-US" dirty="0" smtClean="0"/>
              <a:t>We could use this  principle.</a:t>
            </a:r>
          </a:p>
          <a:p>
            <a:endParaRPr lang="en-US" dirty="0"/>
          </a:p>
          <a:p>
            <a:r>
              <a:rPr lang="en-US" dirty="0" smtClean="0"/>
              <a:t>David </a:t>
            </a:r>
            <a:r>
              <a:rPr lang="en-US" dirty="0" err="1" smtClean="0"/>
              <a:t>Patonic</a:t>
            </a:r>
            <a:r>
              <a:rPr lang="en-US" dirty="0" smtClean="0"/>
              <a:t> has written papers called Who is the Keeper of my story?</a:t>
            </a:r>
          </a:p>
          <a:p>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7</a:t>
            </a:fld>
            <a:endParaRPr lang="en-US"/>
          </a:p>
        </p:txBody>
      </p:sp>
    </p:spTree>
    <p:extLst>
      <p:ext uri="{BB962C8B-B14F-4D97-AF65-F5344CB8AC3E}">
        <p14:creationId xmlns:p14="http://schemas.microsoft.com/office/powerpoint/2010/main" val="2015505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need for wall space</a:t>
            </a:r>
          </a:p>
          <a:p>
            <a:r>
              <a:rPr lang="en-US" dirty="0" smtClean="0"/>
              <a:t>No interruptions</a:t>
            </a:r>
          </a:p>
          <a:p>
            <a:r>
              <a:rPr lang="en-US" dirty="0" smtClean="0"/>
              <a:t>Less environmental stressors</a:t>
            </a:r>
          </a:p>
          <a:p>
            <a:r>
              <a:rPr lang="en-US" dirty="0" smtClean="0"/>
              <a:t>Public verses Private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8</a:t>
            </a:fld>
            <a:endParaRPr lang="en-US"/>
          </a:p>
        </p:txBody>
      </p:sp>
    </p:spTree>
    <p:extLst>
      <p:ext uri="{BB962C8B-B14F-4D97-AF65-F5344CB8AC3E}">
        <p14:creationId xmlns:p14="http://schemas.microsoft.com/office/powerpoint/2010/main" val="2117729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focus person examples of the PCP process.</a:t>
            </a:r>
          </a:p>
          <a:p>
            <a:r>
              <a:rPr lang="en-US" dirty="0" smtClean="0"/>
              <a:t>Have them think about questions prior to the meeting</a:t>
            </a:r>
          </a:p>
          <a:p>
            <a:endParaRPr lang="en-US" dirty="0"/>
          </a:p>
          <a:p>
            <a:r>
              <a:rPr lang="en-US" dirty="0" smtClean="0"/>
              <a:t>Invite person into process</a:t>
            </a:r>
          </a:p>
          <a:p>
            <a:r>
              <a:rPr lang="en-US" dirty="0" smtClean="0"/>
              <a:t>ID trusted people</a:t>
            </a:r>
          </a:p>
          <a:p>
            <a:r>
              <a:rPr lang="en-US" dirty="0" smtClean="0"/>
              <a:t>create INVITATION</a:t>
            </a:r>
          </a:p>
          <a:p>
            <a:r>
              <a:rPr lang="en-US" dirty="0" smtClean="0"/>
              <a:t>Distribute </a:t>
            </a:r>
            <a:r>
              <a:rPr lang="en-US" dirty="0" err="1" smtClean="0"/>
              <a:t>pcp</a:t>
            </a:r>
            <a:r>
              <a:rPr lang="en-US" dirty="0" smtClean="0"/>
              <a:t> FLYER explaining the process.</a:t>
            </a:r>
          </a:p>
          <a:p>
            <a:r>
              <a:rPr lang="en-US" dirty="0" smtClean="0"/>
              <a:t>Ask them or circle of support how will they be actively engaged what works for them create a back-up plan for the person.</a:t>
            </a:r>
          </a:p>
          <a:p>
            <a:endParaRPr lang="en-US" dirty="0"/>
          </a:p>
          <a:p>
            <a:r>
              <a:rPr lang="en-US" dirty="0" smtClean="0"/>
              <a:t>Ask the </a:t>
            </a:r>
            <a:r>
              <a:rPr lang="en-US" dirty="0" err="1" smtClean="0"/>
              <a:t>facislitiaor</a:t>
            </a:r>
            <a:r>
              <a:rPr lang="en-US" dirty="0" smtClean="0"/>
              <a:t> what can you do to assist? Meeting spa, </a:t>
            </a:r>
            <a:r>
              <a:rPr lang="en-US" smtClean="0"/>
              <a:t>music., ce</a:t>
            </a:r>
            <a:endParaRPr lang="en-US" dirty="0" smtClean="0"/>
          </a:p>
          <a:p>
            <a:endParaRPr lang="en-US" dirty="0" smtClean="0"/>
          </a:p>
          <a:p>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9</a:t>
            </a:fld>
            <a:endParaRPr lang="en-US"/>
          </a:p>
        </p:txBody>
      </p:sp>
    </p:spTree>
    <p:extLst>
      <p:ext uri="{BB962C8B-B14F-4D97-AF65-F5344CB8AC3E}">
        <p14:creationId xmlns:p14="http://schemas.microsoft.com/office/powerpoint/2010/main" val="950429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28851098-4CFA-4671-A4F0-E5AE7D19CE08}" type="datetimeFigureOut">
              <a:rPr lang="en-US" smtClean="0"/>
              <a:t>5/13/2015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7D8D4C3-E515-45DD-8761-FBB56AEA609E}"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851098-4CFA-4671-A4F0-E5AE7D19CE08}"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8D4C3-E515-45DD-8761-FBB56AEA609E}"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851098-4CFA-4671-A4F0-E5AE7D19CE08}"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8D4C3-E515-45DD-8761-FBB56AEA609E}"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851098-4CFA-4671-A4F0-E5AE7D19CE08}"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8D4C3-E515-45DD-8761-FBB56AEA609E}"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851098-4CFA-4671-A4F0-E5AE7D19CE08}"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8D4C3-E515-45DD-8761-FBB56AEA609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851098-4CFA-4671-A4F0-E5AE7D19CE08}"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D8D4C3-E515-45DD-8761-FBB56AEA609E}"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851098-4CFA-4671-A4F0-E5AE7D19CE08}" type="datetimeFigureOut">
              <a:rPr lang="en-US" smtClean="0"/>
              <a:t>5/13/2015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D8D4C3-E515-45DD-8761-FBB56AEA609E}"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851098-4CFA-4671-A4F0-E5AE7D19CE08}" type="datetimeFigureOut">
              <a:rPr lang="en-US" smtClean="0"/>
              <a:t>5/13/2015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D8D4C3-E515-45DD-8761-FBB56AEA609E}"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51098-4CFA-4671-A4F0-E5AE7D19CE08}" type="datetimeFigureOut">
              <a:rPr lang="en-US" smtClean="0"/>
              <a:t>5/13/2015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D8D4C3-E515-45DD-8761-FBB56AEA609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851098-4CFA-4671-A4F0-E5AE7D19CE08}"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D8D4C3-E515-45DD-8761-FBB56AEA609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851098-4CFA-4671-A4F0-E5AE7D19CE08}"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D8D4C3-E515-45DD-8761-FBB56AEA609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28851098-4CFA-4671-A4F0-E5AE7D19CE08}" type="datetimeFigureOut">
              <a:rPr lang="en-US" smtClean="0"/>
              <a:t>5/13/2015</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D7D8D4C3-E515-45DD-8761-FBB56AEA609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www.amazzon.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MAPS and PATH and more</a:t>
            </a:r>
            <a:br>
              <a:rPr lang="en-US" sz="3200" dirty="0" smtClean="0"/>
            </a:br>
            <a:r>
              <a:rPr lang="en-US" sz="3200" dirty="0" smtClean="0"/>
              <a:t>Person Centered Planning Tools and How to Tie Them to the ISP</a:t>
            </a:r>
            <a:endParaRPr lang="en-US" sz="3200" dirty="0"/>
          </a:p>
        </p:txBody>
      </p:sp>
      <p:sp>
        <p:nvSpPr>
          <p:cNvPr id="3" name="Subtitle 2"/>
          <p:cNvSpPr>
            <a:spLocks noGrp="1"/>
          </p:cNvSpPr>
          <p:nvPr>
            <p:ph type="subTitle" idx="1"/>
          </p:nvPr>
        </p:nvSpPr>
        <p:spPr/>
        <p:txBody>
          <a:bodyPr/>
          <a:lstStyle/>
          <a:p>
            <a:r>
              <a:rPr lang="en-US" dirty="0" smtClean="0"/>
              <a:t>Person Centered Planning Series</a:t>
            </a:r>
          </a:p>
          <a:p>
            <a:r>
              <a:rPr lang="en-US" dirty="0" smtClean="0"/>
              <a:t>Part 2</a:t>
            </a:r>
            <a:endParaRPr lang="en-US" dirty="0"/>
          </a:p>
        </p:txBody>
      </p:sp>
    </p:spTree>
    <p:extLst>
      <p:ext uri="{BB962C8B-B14F-4D97-AF65-F5344CB8AC3E}">
        <p14:creationId xmlns:p14="http://schemas.microsoft.com/office/powerpoint/2010/main" val="127952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543" y="609600"/>
            <a:ext cx="7754713" cy="1910716"/>
          </a:xfrm>
        </p:spPr>
        <p:txBody>
          <a:bodyPr/>
          <a:lstStyle/>
          <a:p>
            <a:r>
              <a:rPr lang="en-US" sz="4000" dirty="0" smtClean="0"/>
              <a:t>MAPS and PATH and Person Centered Planning Tools</a:t>
            </a:r>
            <a:endParaRPr lang="en-US" sz="400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145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85801" y="2133599"/>
            <a:ext cx="7761972" cy="4672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228600" y="2432785"/>
            <a:ext cx="8991600" cy="4419600"/>
          </a:xfrm>
        </p:spPr>
        <p:txBody>
          <a:bodyPr>
            <a:normAutofit/>
          </a:bodyPr>
          <a:lstStyle/>
          <a:p>
            <a:pPr marL="411480" lvl="1" indent="0">
              <a:buNone/>
            </a:pPr>
            <a:endParaRPr lang="en-US" sz="2000" dirty="0" smtClean="0"/>
          </a:p>
          <a:p>
            <a:pPr marL="411480" lvl="1" indent="0">
              <a:buNone/>
            </a:pPr>
            <a:r>
              <a:rPr lang="en-US" sz="2000" dirty="0"/>
              <a:t> </a:t>
            </a:r>
            <a:r>
              <a:rPr lang="en-US" sz="2000" dirty="0" smtClean="0"/>
              <a:t>        To get started lets review some tools people typically use…</a:t>
            </a:r>
          </a:p>
          <a:p>
            <a:pPr marL="411480" lvl="1" indent="0">
              <a:buNone/>
            </a:pPr>
            <a:r>
              <a:rPr lang="en-US" dirty="0" smtClean="0"/>
              <a:t>			   		MAPS</a:t>
            </a:r>
          </a:p>
          <a:p>
            <a:pPr marL="411480" lvl="1" indent="0">
              <a:buNone/>
            </a:pPr>
            <a:r>
              <a:rPr lang="en-US" dirty="0" smtClean="0"/>
              <a:t>					PATH</a:t>
            </a:r>
          </a:p>
          <a:p>
            <a:pPr marL="411480" lvl="1" indent="0">
              <a:buNone/>
            </a:pPr>
            <a:r>
              <a:rPr lang="en-US" dirty="0" smtClean="0"/>
              <a:t>					CIRCLES OF SUPPORT</a:t>
            </a:r>
          </a:p>
          <a:p>
            <a:pPr marL="411480" lvl="1" indent="0">
              <a:buNone/>
            </a:pPr>
            <a:r>
              <a:rPr lang="en-US" dirty="0" smtClean="0"/>
              <a:t>					CAPCITY BUILDING</a:t>
            </a:r>
          </a:p>
          <a:p>
            <a:pPr marL="411480" lvl="1" indent="0">
              <a:buNone/>
            </a:pPr>
            <a:r>
              <a:rPr lang="en-US" dirty="0" smtClean="0"/>
              <a:t>					SOLUTION CIRCLES</a:t>
            </a:r>
          </a:p>
          <a:p>
            <a:pPr lvl="8"/>
            <a:r>
              <a:rPr lang="en-US" sz="3200" dirty="0" smtClean="0"/>
              <a:t> </a:t>
            </a:r>
            <a:r>
              <a:rPr lang="en-US" sz="1200" dirty="0" smtClean="0"/>
              <a:t>AND MANY MORE…</a:t>
            </a:r>
            <a:endParaRPr lang="en-US" sz="1200" dirty="0"/>
          </a:p>
        </p:txBody>
      </p:sp>
      <p:sp>
        <p:nvSpPr>
          <p:cNvPr id="3" name="Title 2"/>
          <p:cNvSpPr>
            <a:spLocks noGrp="1"/>
          </p:cNvSpPr>
          <p:nvPr>
            <p:ph type="title"/>
          </p:nvPr>
        </p:nvSpPr>
        <p:spPr/>
        <p:txBody>
          <a:bodyPr/>
          <a:lstStyle/>
          <a:p>
            <a:r>
              <a:rPr lang="en-US" sz="3600" dirty="0" smtClean="0"/>
              <a:t>Person Centered Planning Tools</a:t>
            </a:r>
            <a:endParaRPr lang="en-US" sz="3600" dirty="0"/>
          </a:p>
        </p:txBody>
      </p:sp>
    </p:spTree>
    <p:extLst>
      <p:ext uri="{BB962C8B-B14F-4D97-AF65-F5344CB8AC3E}">
        <p14:creationId xmlns:p14="http://schemas.microsoft.com/office/powerpoint/2010/main" val="3948797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Who facilitates the tool?</a:t>
            </a:r>
            <a:endParaRPr lang="en-US" dirty="0"/>
          </a:p>
        </p:txBody>
      </p:sp>
      <p:sp>
        <p:nvSpPr>
          <p:cNvPr id="4" name="Content Placeholder 3"/>
          <p:cNvSpPr>
            <a:spLocks noGrp="1"/>
          </p:cNvSpPr>
          <p:nvPr>
            <p:ph idx="1"/>
          </p:nvPr>
        </p:nvSpPr>
        <p:spPr>
          <a:xfrm>
            <a:off x="699247" y="2248347"/>
            <a:ext cx="8063753" cy="4152453"/>
          </a:xfrm>
        </p:spPr>
        <p:txBody>
          <a:bodyPr>
            <a:normAutofit fontScale="70000" lnSpcReduction="20000"/>
          </a:bodyPr>
          <a:lstStyle/>
          <a:p>
            <a:endParaRPr lang="en-US" dirty="0" smtClean="0"/>
          </a:p>
          <a:p>
            <a:endParaRPr lang="en-US" dirty="0"/>
          </a:p>
          <a:p>
            <a:endParaRPr lang="en-US" dirty="0" smtClean="0"/>
          </a:p>
          <a:p>
            <a:endParaRPr lang="en-US" dirty="0"/>
          </a:p>
          <a:p>
            <a:pPr marL="0" indent="0">
              <a:buNone/>
            </a:pPr>
            <a:endParaRPr lang="en-US" dirty="0" smtClean="0"/>
          </a:p>
          <a:p>
            <a:endParaRPr lang="en-US" dirty="0"/>
          </a:p>
          <a:p>
            <a:endParaRPr lang="en-US" dirty="0" smtClean="0"/>
          </a:p>
          <a:p>
            <a:endParaRPr lang="en-US" dirty="0" smtClean="0"/>
          </a:p>
          <a:p>
            <a:pPr marL="0" indent="0">
              <a:buNone/>
            </a:pPr>
            <a:endParaRPr lang="en-US" dirty="0" smtClean="0"/>
          </a:p>
          <a:p>
            <a:pPr marL="0" indent="0">
              <a:buNone/>
            </a:pPr>
            <a:endParaRPr lang="en-US" dirty="0" smtClean="0"/>
          </a:p>
          <a:p>
            <a:endParaRPr lang="en-US" dirty="0" smtClean="0"/>
          </a:p>
          <a:p>
            <a:r>
              <a:rPr lang="en-US" dirty="0" smtClean="0"/>
              <a:t>Best Practice:</a:t>
            </a:r>
          </a:p>
          <a:p>
            <a:pPr lvl="1"/>
            <a:r>
              <a:rPr lang="en-US" dirty="0" smtClean="0"/>
              <a:t>Honors the fidelity of the tool </a:t>
            </a:r>
          </a:p>
          <a:p>
            <a:pPr lvl="1"/>
            <a:r>
              <a:rPr lang="en-US" dirty="0" smtClean="0"/>
              <a:t>Experience reminds us…</a:t>
            </a:r>
          </a:p>
          <a:p>
            <a:pPr marL="0" indent="0">
              <a:buNone/>
            </a:pPr>
            <a:r>
              <a:rPr lang="en-US" dirty="0" smtClean="0"/>
              <a:t>	People who are best suited to facilitate planning have </a:t>
            </a:r>
            <a:r>
              <a:rPr lang="en-US" dirty="0"/>
              <a:t>been </a:t>
            </a:r>
            <a:r>
              <a:rPr lang="en-US" dirty="0" smtClean="0"/>
              <a:t>trained in Person Centered Planning Tools and have had one conducted on themselves.</a:t>
            </a:r>
          </a:p>
          <a:p>
            <a:pPr marL="0" indent="0">
              <a:buNone/>
            </a:pPr>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7168" y="2231136"/>
            <a:ext cx="4191000" cy="2693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6149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tool to use?</a:t>
            </a:r>
            <a:endParaRPr lang="en-US" dirty="0"/>
          </a:p>
        </p:txBody>
      </p:sp>
      <p:sp>
        <p:nvSpPr>
          <p:cNvPr id="4" name="Content Placeholder 3"/>
          <p:cNvSpPr>
            <a:spLocks noGrp="1"/>
          </p:cNvSpPr>
          <p:nvPr>
            <p:ph idx="1"/>
          </p:nvPr>
        </p:nvSpPr>
        <p:spPr/>
        <p:txBody>
          <a:bodyPr>
            <a:normAutofit fontScale="77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2600" dirty="0" smtClean="0"/>
              <a:t>Our understanding:</a:t>
            </a:r>
          </a:p>
          <a:p>
            <a:pPr lvl="2"/>
            <a:r>
              <a:rPr lang="en-US" dirty="0" smtClean="0"/>
              <a:t>The tool fits the person, not one tool for all.</a:t>
            </a:r>
          </a:p>
          <a:p>
            <a:pPr marL="0" indent="0">
              <a:buNone/>
            </a:pPr>
            <a:r>
              <a:rPr lang="en-US" sz="2600" dirty="0" smtClean="0"/>
              <a:t> </a:t>
            </a:r>
            <a:endParaRPr lang="en-US" sz="2600"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731" y="2286000"/>
            <a:ext cx="3889375" cy="254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353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During the planning: Record thoughts and actions that can be identified as service plan goals and objectives.</a:t>
            </a:r>
          </a:p>
          <a:p>
            <a:r>
              <a:rPr lang="en-US" dirty="0" smtClean="0"/>
              <a:t>Contribute to identifying gifts and capacities of the focus person.</a:t>
            </a:r>
          </a:p>
          <a:p>
            <a:r>
              <a:rPr lang="en-US" dirty="0" smtClean="0"/>
              <a:t>Link gifts and capacities to activities and services that are meaningful to the person.</a:t>
            </a:r>
          </a:p>
          <a:p>
            <a:r>
              <a:rPr lang="en-US" dirty="0"/>
              <a:t>Help raise expectations of what is positively possible.</a:t>
            </a:r>
          </a:p>
          <a:p>
            <a:r>
              <a:rPr lang="en-US" dirty="0" smtClean="0"/>
              <a:t>Suggest possibilities as action steps to support the focus person’s dreams, desires and inclusion into their community . </a:t>
            </a:r>
          </a:p>
          <a:p>
            <a:pPr marL="0" indent="0">
              <a:buNone/>
            </a:pPr>
            <a:endParaRPr lang="en-US" dirty="0"/>
          </a:p>
        </p:txBody>
      </p:sp>
      <p:sp>
        <p:nvSpPr>
          <p:cNvPr id="3" name="Title 2"/>
          <p:cNvSpPr>
            <a:spLocks noGrp="1"/>
          </p:cNvSpPr>
          <p:nvPr>
            <p:ph type="title"/>
          </p:nvPr>
        </p:nvSpPr>
        <p:spPr/>
        <p:txBody>
          <a:bodyPr/>
          <a:lstStyle/>
          <a:p>
            <a:r>
              <a:rPr lang="en-US" dirty="0" smtClean="0"/>
              <a:t>What is my role?</a:t>
            </a:r>
            <a:endParaRPr lang="en-US" dirty="0"/>
          </a:p>
        </p:txBody>
      </p:sp>
    </p:spTree>
    <p:extLst>
      <p:ext uri="{BB962C8B-B14F-4D97-AF65-F5344CB8AC3E}">
        <p14:creationId xmlns:p14="http://schemas.microsoft.com/office/powerpoint/2010/main" val="679415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br>
              <a:rPr lang="en-US" dirty="0" smtClean="0"/>
            </a:br>
            <a:r>
              <a:rPr lang="en-US" dirty="0" smtClean="0"/>
              <a:t>How to tie the planning to service delivery plans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5572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Typically the same person who is responsible for writing the service delivery plan i.e.. Case mangers, teachers, program managers.</a:t>
            </a:r>
          </a:p>
          <a:p>
            <a:pPr marL="0" indent="0">
              <a:buNone/>
            </a:pPr>
            <a:endParaRPr lang="en-US" dirty="0" smtClean="0"/>
          </a:p>
          <a:p>
            <a:endParaRPr lang="en-US" dirty="0"/>
          </a:p>
        </p:txBody>
      </p:sp>
      <p:sp>
        <p:nvSpPr>
          <p:cNvPr id="3" name="Title 2"/>
          <p:cNvSpPr>
            <a:spLocks noGrp="1"/>
          </p:cNvSpPr>
          <p:nvPr>
            <p:ph type="title"/>
          </p:nvPr>
        </p:nvSpPr>
        <p:spPr/>
        <p:txBody>
          <a:bodyPr/>
          <a:lstStyle/>
          <a:p>
            <a:r>
              <a:rPr lang="en-US" sz="2800" dirty="0" smtClean="0"/>
              <a:t>Who is responsible for tying the Person Centered Plan to the Service Delivery Plan?</a:t>
            </a:r>
            <a:endParaRPr lang="en-US" sz="28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581400"/>
            <a:ext cx="272415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0833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Revert back to your notes from the person centered planning session. </a:t>
            </a:r>
          </a:p>
          <a:p>
            <a:pPr marL="0" indent="0">
              <a:buNone/>
            </a:pPr>
            <a:endParaRPr lang="en-US" dirty="0" smtClean="0"/>
          </a:p>
          <a:p>
            <a:pPr lvl="1"/>
            <a:r>
              <a:rPr lang="en-US" dirty="0" smtClean="0"/>
              <a:t>What were the agreed upon links of  </a:t>
            </a:r>
            <a:r>
              <a:rPr lang="en-US" dirty="0"/>
              <a:t>gifts and capacities to activities and services that are meaningful to the person</a:t>
            </a:r>
            <a:r>
              <a:rPr lang="en-US" dirty="0" smtClean="0"/>
              <a:t>.</a:t>
            </a:r>
          </a:p>
          <a:p>
            <a:pPr lvl="1">
              <a:buClr>
                <a:srgbClr val="0F6FC6"/>
              </a:buClr>
            </a:pPr>
            <a:r>
              <a:rPr lang="en-US" sz="2000" dirty="0" smtClean="0">
                <a:solidFill>
                  <a:prstClr val="black">
                    <a:lumMod val="85000"/>
                    <a:lumOff val="15000"/>
                  </a:prstClr>
                </a:solidFill>
              </a:rPr>
              <a:t>What were the possibilities </a:t>
            </a:r>
            <a:r>
              <a:rPr lang="en-US" sz="2000" dirty="0">
                <a:solidFill>
                  <a:prstClr val="black">
                    <a:lumMod val="85000"/>
                    <a:lumOff val="15000"/>
                  </a:prstClr>
                </a:solidFill>
              </a:rPr>
              <a:t>as action steps to support the focus person’s dreams, desires and inclusion into their community . </a:t>
            </a:r>
          </a:p>
          <a:p>
            <a:pPr lvl="1"/>
            <a:r>
              <a:rPr lang="en-US" dirty="0"/>
              <a:t>Think about </a:t>
            </a:r>
            <a:r>
              <a:rPr lang="en-US" dirty="0" smtClean="0"/>
              <a:t>What is the area of focus? </a:t>
            </a:r>
            <a:r>
              <a:rPr lang="en-US" dirty="0"/>
              <a:t>Who is responsible? and When can this be done</a:t>
            </a:r>
            <a:r>
              <a:rPr lang="en-US" dirty="0" smtClean="0"/>
              <a:t>? Put into context of the Service Delivery </a:t>
            </a:r>
            <a:r>
              <a:rPr lang="en-US" dirty="0" smtClean="0"/>
              <a:t>plan</a:t>
            </a:r>
            <a:r>
              <a:rPr lang="en-US" dirty="0" smtClean="0"/>
              <a:t>.</a:t>
            </a:r>
            <a:endParaRPr lang="en-US" dirty="0"/>
          </a:p>
          <a:p>
            <a:pPr lvl="1"/>
            <a:endParaRPr lang="en-US" dirty="0" smtClean="0"/>
          </a:p>
          <a:p>
            <a:pPr lvl="1"/>
            <a:endParaRPr lang="en-US" dirty="0"/>
          </a:p>
          <a:p>
            <a:endParaRPr lang="en-US" dirty="0" smtClean="0"/>
          </a:p>
          <a:p>
            <a:endParaRPr lang="en-US" dirty="0"/>
          </a:p>
        </p:txBody>
      </p:sp>
      <p:sp>
        <p:nvSpPr>
          <p:cNvPr id="3" name="Title 2"/>
          <p:cNvSpPr>
            <a:spLocks noGrp="1"/>
          </p:cNvSpPr>
          <p:nvPr>
            <p:ph type="title"/>
          </p:nvPr>
        </p:nvSpPr>
        <p:spPr/>
        <p:txBody>
          <a:bodyPr/>
          <a:lstStyle/>
          <a:p>
            <a:r>
              <a:rPr lang="en-US" sz="3200" dirty="0" smtClean="0"/>
              <a:t>How do we begin to tie Person Centered  Planning to the Service Delivery Plan?</a:t>
            </a:r>
            <a:endParaRPr lang="en-US" sz="3200" dirty="0"/>
          </a:p>
        </p:txBody>
      </p:sp>
    </p:spTree>
    <p:extLst>
      <p:ext uri="{BB962C8B-B14F-4D97-AF65-F5344CB8AC3E}">
        <p14:creationId xmlns:p14="http://schemas.microsoft.com/office/powerpoint/2010/main" val="167912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lvl="0" indent="0">
              <a:spcBef>
                <a:spcPts val="580"/>
              </a:spcBef>
              <a:buClr>
                <a:srgbClr val="4F81BD"/>
              </a:buClr>
              <a:buSzPct val="85000"/>
              <a:buNone/>
            </a:pPr>
            <a:r>
              <a:rPr lang="en-US" sz="2200" dirty="0">
                <a:solidFill>
                  <a:prstClr val="black">
                    <a:tint val="75000"/>
                  </a:prstClr>
                </a:solidFill>
                <a:latin typeface="Perpetua"/>
              </a:rPr>
              <a:t>Best Practices </a:t>
            </a:r>
          </a:p>
          <a:p>
            <a:pPr marL="342900" lvl="0" indent="-342900">
              <a:spcBef>
                <a:spcPts val="580"/>
              </a:spcBef>
              <a:buClr>
                <a:srgbClr val="4F81BD"/>
              </a:buClr>
              <a:buSzPct val="85000"/>
              <a:buFont typeface="Wingdings" panose="05000000000000000000" pitchFamily="2" charset="2"/>
              <a:buChar char="ü"/>
            </a:pPr>
            <a:r>
              <a:rPr lang="en-US" sz="2200" dirty="0" smtClean="0">
                <a:solidFill>
                  <a:prstClr val="black">
                    <a:tint val="75000"/>
                  </a:prstClr>
                </a:solidFill>
                <a:latin typeface="Perpetua"/>
              </a:rPr>
              <a:t>In  Rhode Island, as </a:t>
            </a:r>
            <a:r>
              <a:rPr lang="en-US" sz="2200" dirty="0">
                <a:solidFill>
                  <a:prstClr val="black">
                    <a:tint val="75000"/>
                  </a:prstClr>
                </a:solidFill>
                <a:latin typeface="Perpetua"/>
              </a:rPr>
              <a:t>stated in the Consent Decree students and adults with I/DD are entitled to </a:t>
            </a:r>
            <a:r>
              <a:rPr lang="en-US" sz="2200" b="1" dirty="0" smtClean="0">
                <a:solidFill>
                  <a:prstClr val="black">
                    <a:tint val="75000"/>
                  </a:prstClr>
                </a:solidFill>
                <a:latin typeface="Perpetua"/>
              </a:rPr>
              <a:t>Person Centered Planning</a:t>
            </a:r>
            <a:r>
              <a:rPr lang="en-US" sz="2200" dirty="0">
                <a:solidFill>
                  <a:prstClr val="black">
                    <a:tint val="75000"/>
                  </a:prstClr>
                </a:solidFill>
                <a:latin typeface="Perpetua"/>
              </a:rPr>
              <a:t>.  Professionals and stakeholders are following best practice when engaged in </a:t>
            </a:r>
            <a:r>
              <a:rPr lang="en-US" sz="2200" b="1" dirty="0">
                <a:solidFill>
                  <a:prstClr val="black">
                    <a:tint val="75000"/>
                  </a:prstClr>
                </a:solidFill>
                <a:latin typeface="Perpetua"/>
              </a:rPr>
              <a:t>Person Centered Planning (PCP)</a:t>
            </a:r>
            <a:r>
              <a:rPr lang="en-US" sz="2200" dirty="0">
                <a:solidFill>
                  <a:prstClr val="black">
                    <a:tint val="75000"/>
                  </a:prstClr>
                </a:solidFill>
                <a:latin typeface="Perpetua"/>
              </a:rPr>
              <a:t>, </a:t>
            </a:r>
            <a:r>
              <a:rPr lang="en-US" sz="2200" b="1" dirty="0">
                <a:solidFill>
                  <a:prstClr val="black">
                    <a:tint val="75000"/>
                  </a:prstClr>
                </a:solidFill>
                <a:latin typeface="Perpetua"/>
              </a:rPr>
              <a:t>and </a:t>
            </a:r>
            <a:r>
              <a:rPr lang="en-US" sz="2200" b="1" dirty="0" smtClean="0">
                <a:solidFill>
                  <a:prstClr val="black">
                    <a:tint val="75000"/>
                  </a:prstClr>
                </a:solidFill>
                <a:latin typeface="Perpetua"/>
              </a:rPr>
              <a:t>an IEP/ISP (Service </a:t>
            </a:r>
            <a:r>
              <a:rPr lang="en-US" sz="2200" b="1" dirty="0">
                <a:solidFill>
                  <a:prstClr val="black">
                    <a:tint val="75000"/>
                  </a:prstClr>
                </a:solidFill>
                <a:latin typeface="Perpetua"/>
              </a:rPr>
              <a:t>Delivery </a:t>
            </a:r>
            <a:r>
              <a:rPr lang="en-US" sz="2200" b="1" dirty="0" smtClean="0">
                <a:solidFill>
                  <a:prstClr val="black">
                    <a:tint val="75000"/>
                  </a:prstClr>
                </a:solidFill>
                <a:latin typeface="Perpetua"/>
              </a:rPr>
              <a:t>Plan) </a:t>
            </a:r>
            <a:r>
              <a:rPr lang="en-US" sz="2200" b="1" dirty="0">
                <a:solidFill>
                  <a:prstClr val="black">
                    <a:tint val="75000"/>
                  </a:prstClr>
                </a:solidFill>
                <a:latin typeface="Perpetua"/>
              </a:rPr>
              <a:t>is created; informed by the PCP.</a:t>
            </a:r>
          </a:p>
          <a:p>
            <a:pPr marL="342900" lvl="0" indent="-342900">
              <a:spcBef>
                <a:spcPts val="580"/>
              </a:spcBef>
              <a:buClr>
                <a:srgbClr val="4F81BD"/>
              </a:buClr>
              <a:buSzPct val="85000"/>
              <a:buFont typeface="Wingdings" panose="05000000000000000000" pitchFamily="2" charset="2"/>
              <a:buChar char="ü"/>
            </a:pPr>
            <a:r>
              <a:rPr lang="en-US" sz="2200" dirty="0">
                <a:solidFill>
                  <a:prstClr val="black">
                    <a:tint val="75000"/>
                  </a:prstClr>
                </a:solidFill>
                <a:latin typeface="Perpetua"/>
              </a:rPr>
              <a:t>If you are  reviewing </a:t>
            </a:r>
            <a:r>
              <a:rPr lang="en-US" sz="2200" dirty="0" smtClean="0">
                <a:solidFill>
                  <a:prstClr val="black">
                    <a:tint val="75000"/>
                  </a:prstClr>
                </a:solidFill>
                <a:latin typeface="Perpetua"/>
              </a:rPr>
              <a:t>a </a:t>
            </a:r>
            <a:r>
              <a:rPr lang="en-US" sz="2200" b="1" dirty="0" smtClean="0">
                <a:solidFill>
                  <a:prstClr val="black">
                    <a:tint val="75000"/>
                  </a:prstClr>
                </a:solidFill>
                <a:latin typeface="Perpetua"/>
              </a:rPr>
              <a:t>Service Delivery Plan </a:t>
            </a:r>
            <a:r>
              <a:rPr lang="en-US" sz="2200" dirty="0">
                <a:solidFill>
                  <a:prstClr val="black">
                    <a:tint val="75000"/>
                  </a:prstClr>
                </a:solidFill>
                <a:latin typeface="Perpetua"/>
              </a:rPr>
              <a:t>check to make sure there are </a:t>
            </a:r>
            <a:r>
              <a:rPr lang="en-US" sz="2200" b="1" dirty="0">
                <a:solidFill>
                  <a:prstClr val="black">
                    <a:tint val="75000"/>
                  </a:prstClr>
                </a:solidFill>
                <a:latin typeface="Perpetua"/>
              </a:rPr>
              <a:t>clear </a:t>
            </a:r>
            <a:r>
              <a:rPr lang="en-US" sz="2200" dirty="0">
                <a:solidFill>
                  <a:prstClr val="black">
                    <a:tint val="75000"/>
                  </a:prstClr>
                </a:solidFill>
                <a:latin typeface="Perpetua"/>
              </a:rPr>
              <a:t>and </a:t>
            </a:r>
            <a:r>
              <a:rPr lang="en-US" sz="2200" b="1" dirty="0">
                <a:solidFill>
                  <a:prstClr val="black">
                    <a:tint val="75000"/>
                  </a:prstClr>
                </a:solidFill>
                <a:latin typeface="Perpetua"/>
              </a:rPr>
              <a:t>measurable goals </a:t>
            </a:r>
            <a:r>
              <a:rPr lang="en-US" sz="2200" dirty="0">
                <a:solidFill>
                  <a:prstClr val="black">
                    <a:tint val="75000"/>
                  </a:prstClr>
                </a:solidFill>
                <a:latin typeface="Perpetua"/>
              </a:rPr>
              <a:t>identified </a:t>
            </a:r>
            <a:r>
              <a:rPr lang="en-US" sz="2200" b="1" dirty="0">
                <a:solidFill>
                  <a:prstClr val="black">
                    <a:tint val="75000"/>
                  </a:prstClr>
                </a:solidFill>
                <a:latin typeface="Perpetua"/>
              </a:rPr>
              <a:t>linked</a:t>
            </a:r>
            <a:r>
              <a:rPr lang="en-US" sz="2200" dirty="0">
                <a:solidFill>
                  <a:prstClr val="black">
                    <a:tint val="75000"/>
                  </a:prstClr>
                </a:solidFill>
                <a:latin typeface="Perpetua"/>
              </a:rPr>
              <a:t> to the </a:t>
            </a:r>
            <a:r>
              <a:rPr lang="en-US" sz="2200" b="1" dirty="0">
                <a:solidFill>
                  <a:prstClr val="black">
                    <a:tint val="75000"/>
                  </a:prstClr>
                </a:solidFill>
                <a:latin typeface="Perpetua"/>
              </a:rPr>
              <a:t>PCP.</a:t>
            </a:r>
          </a:p>
          <a:p>
            <a:pPr marL="342900" lvl="0" indent="-342900">
              <a:spcBef>
                <a:spcPts val="580"/>
              </a:spcBef>
              <a:buClr>
                <a:srgbClr val="4F81BD"/>
              </a:buClr>
              <a:buSzPct val="85000"/>
              <a:buFont typeface="Wingdings" panose="05000000000000000000" pitchFamily="2" charset="2"/>
              <a:buChar char="ü"/>
            </a:pPr>
            <a:r>
              <a:rPr lang="en-US" sz="2200" dirty="0">
                <a:solidFill>
                  <a:prstClr val="black">
                    <a:tint val="75000"/>
                  </a:prstClr>
                </a:solidFill>
                <a:latin typeface="Perpetua"/>
              </a:rPr>
              <a:t> How do the </a:t>
            </a:r>
            <a:r>
              <a:rPr lang="en-US" sz="2200" b="1" dirty="0">
                <a:solidFill>
                  <a:prstClr val="black">
                    <a:tint val="75000"/>
                  </a:prstClr>
                </a:solidFill>
                <a:latin typeface="Perpetua"/>
              </a:rPr>
              <a:t>identified services balance </a:t>
            </a:r>
            <a:r>
              <a:rPr lang="en-US" sz="2200" dirty="0">
                <a:solidFill>
                  <a:prstClr val="black">
                    <a:tint val="75000"/>
                  </a:prstClr>
                </a:solidFill>
                <a:latin typeface="Perpetua"/>
              </a:rPr>
              <a:t>what is </a:t>
            </a:r>
            <a:r>
              <a:rPr lang="en-US" sz="2200" b="1" dirty="0">
                <a:solidFill>
                  <a:prstClr val="black">
                    <a:tint val="75000"/>
                  </a:prstClr>
                </a:solidFill>
                <a:latin typeface="Perpetua"/>
              </a:rPr>
              <a:t>important to the person </a:t>
            </a:r>
            <a:r>
              <a:rPr lang="en-US" sz="2200" dirty="0">
                <a:solidFill>
                  <a:prstClr val="black">
                    <a:tint val="75000"/>
                  </a:prstClr>
                </a:solidFill>
                <a:latin typeface="Perpetua"/>
              </a:rPr>
              <a:t>and </a:t>
            </a:r>
            <a:r>
              <a:rPr lang="en-US" sz="2200" b="1" dirty="0">
                <a:solidFill>
                  <a:prstClr val="black">
                    <a:tint val="75000"/>
                  </a:prstClr>
                </a:solidFill>
                <a:latin typeface="Perpetua"/>
              </a:rPr>
              <a:t>important to their safety</a:t>
            </a:r>
            <a:r>
              <a:rPr lang="en-US" sz="2200" dirty="0">
                <a:solidFill>
                  <a:prstClr val="black">
                    <a:tint val="75000"/>
                  </a:prstClr>
                </a:solidFill>
                <a:latin typeface="Perpetua"/>
              </a:rPr>
              <a:t>.</a:t>
            </a:r>
          </a:p>
          <a:p>
            <a:pPr marL="342900" lvl="0" indent="-342900">
              <a:spcBef>
                <a:spcPts val="580"/>
              </a:spcBef>
              <a:buClr>
                <a:srgbClr val="4F81BD"/>
              </a:buClr>
              <a:buSzPct val="85000"/>
              <a:buFont typeface="Wingdings" panose="05000000000000000000" pitchFamily="2" charset="2"/>
              <a:buChar char="ü"/>
            </a:pPr>
            <a:r>
              <a:rPr lang="en-US" sz="2200" dirty="0">
                <a:solidFill>
                  <a:prstClr val="black">
                    <a:tint val="75000"/>
                  </a:prstClr>
                </a:solidFill>
                <a:latin typeface="Perpetua"/>
              </a:rPr>
              <a:t>If we can’t make the whole Dream a reality </a:t>
            </a:r>
            <a:r>
              <a:rPr lang="en-US" sz="2200" b="1" dirty="0">
                <a:solidFill>
                  <a:prstClr val="black">
                    <a:tint val="75000"/>
                  </a:prstClr>
                </a:solidFill>
                <a:latin typeface="Perpetua"/>
              </a:rPr>
              <a:t>what part of the dream is positive and absolutely possible.</a:t>
            </a:r>
          </a:p>
          <a:p>
            <a:endParaRPr lang="en-US" dirty="0"/>
          </a:p>
        </p:txBody>
      </p:sp>
      <p:sp>
        <p:nvSpPr>
          <p:cNvPr id="3" name="Title 2"/>
          <p:cNvSpPr>
            <a:spLocks noGrp="1"/>
          </p:cNvSpPr>
          <p:nvPr>
            <p:ph type="title"/>
          </p:nvPr>
        </p:nvSpPr>
        <p:spPr/>
        <p:txBody>
          <a:bodyPr/>
          <a:lstStyle/>
          <a:p>
            <a:r>
              <a:rPr lang="en-US" sz="3600" dirty="0" smtClean="0"/>
              <a:t>Transferring the Dream to the Service Delivery Plan</a:t>
            </a:r>
            <a:endParaRPr lang="en-US" sz="3600" dirty="0"/>
          </a:p>
        </p:txBody>
      </p:sp>
    </p:spTree>
    <p:extLst>
      <p:ext uri="{BB962C8B-B14F-4D97-AF65-F5344CB8AC3E}">
        <p14:creationId xmlns:p14="http://schemas.microsoft.com/office/powerpoint/2010/main" val="3222446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0" indent="-342900">
              <a:spcBef>
                <a:spcPts val="580"/>
              </a:spcBef>
              <a:buClr>
                <a:srgbClr val="4F81BD"/>
              </a:buClr>
              <a:buSzPct val="85000"/>
              <a:buFont typeface="Wingdings" panose="05000000000000000000" pitchFamily="2" charset="2"/>
              <a:buChar char="Ø"/>
            </a:pPr>
            <a:r>
              <a:rPr lang="en-US" sz="2800" dirty="0">
                <a:solidFill>
                  <a:prstClr val="black">
                    <a:tint val="75000"/>
                  </a:prstClr>
                </a:solidFill>
                <a:latin typeface="Perpetua"/>
              </a:rPr>
              <a:t>All goals must be written in a format that is measurable.</a:t>
            </a:r>
          </a:p>
          <a:p>
            <a:pPr marL="891540" lvl="1" indent="-342900">
              <a:spcBef>
                <a:spcPts val="370"/>
              </a:spcBef>
              <a:buClr>
                <a:srgbClr val="C0504D"/>
              </a:buClr>
              <a:buSzPct val="85000"/>
              <a:buFont typeface="Wingdings" panose="05000000000000000000" pitchFamily="2" charset="2"/>
              <a:buChar char="Ø"/>
            </a:pPr>
            <a:r>
              <a:rPr lang="en-US" sz="2800" dirty="0">
                <a:solidFill>
                  <a:prstClr val="black">
                    <a:tint val="75000"/>
                  </a:prstClr>
                </a:solidFill>
                <a:latin typeface="Perpetua"/>
              </a:rPr>
              <a:t>“</a:t>
            </a:r>
            <a:r>
              <a:rPr lang="en-US" sz="2800" i="1" dirty="0">
                <a:solidFill>
                  <a:prstClr val="black">
                    <a:tint val="75000"/>
                  </a:prstClr>
                </a:solidFill>
                <a:latin typeface="Perpetua"/>
              </a:rPr>
              <a:t>Sally will obtain community based meaningful employment for 20 hours a week earning no less than minimum wage.”</a:t>
            </a:r>
            <a:endParaRPr lang="en-US" sz="2800" dirty="0">
              <a:solidFill>
                <a:prstClr val="black">
                  <a:tint val="75000"/>
                </a:prstClr>
              </a:solidFill>
              <a:latin typeface="Perpetua"/>
            </a:endParaRPr>
          </a:p>
          <a:p>
            <a:pPr marL="342900" lvl="0" indent="-342900">
              <a:spcBef>
                <a:spcPts val="580"/>
              </a:spcBef>
              <a:buClr>
                <a:srgbClr val="4F81BD"/>
              </a:buClr>
              <a:buSzPct val="85000"/>
              <a:buFont typeface="Wingdings" panose="05000000000000000000" pitchFamily="2" charset="2"/>
              <a:buChar char="Ø"/>
            </a:pPr>
            <a:r>
              <a:rPr lang="en-US" sz="2800" dirty="0">
                <a:solidFill>
                  <a:prstClr val="black">
                    <a:tint val="75000"/>
                  </a:prstClr>
                </a:solidFill>
                <a:latin typeface="Perpetua"/>
              </a:rPr>
              <a:t>Be a clear statement of what will happen.</a:t>
            </a:r>
          </a:p>
          <a:p>
            <a:pPr marL="891540" lvl="1" indent="-342900">
              <a:spcBef>
                <a:spcPts val="370"/>
              </a:spcBef>
              <a:buClr>
                <a:srgbClr val="C0504D"/>
              </a:buClr>
              <a:buSzPct val="85000"/>
              <a:buFont typeface="Wingdings" panose="05000000000000000000" pitchFamily="2" charset="2"/>
              <a:buChar char="Ø"/>
            </a:pPr>
            <a:r>
              <a:rPr lang="en-US" sz="2800" dirty="0">
                <a:solidFill>
                  <a:prstClr val="black">
                    <a:tint val="75000"/>
                  </a:prstClr>
                </a:solidFill>
                <a:latin typeface="Perpetua"/>
              </a:rPr>
              <a:t>“</a:t>
            </a:r>
            <a:r>
              <a:rPr lang="en-US" sz="2800" i="1" dirty="0">
                <a:solidFill>
                  <a:prstClr val="black">
                    <a:tint val="75000"/>
                  </a:prstClr>
                </a:solidFill>
                <a:latin typeface="Perpetua"/>
              </a:rPr>
              <a:t>John will be able to safely navigate the community.”</a:t>
            </a:r>
            <a:r>
              <a:rPr lang="en-US" sz="2800" dirty="0">
                <a:solidFill>
                  <a:prstClr val="black">
                    <a:tint val="75000"/>
                  </a:prstClr>
                </a:solidFill>
                <a:latin typeface="Perpetua"/>
              </a:rPr>
              <a:t> </a:t>
            </a:r>
          </a:p>
          <a:p>
            <a:pPr marL="0" indent="0">
              <a:buNone/>
            </a:pPr>
            <a:endParaRPr lang="en-US" dirty="0"/>
          </a:p>
        </p:txBody>
      </p:sp>
      <p:sp>
        <p:nvSpPr>
          <p:cNvPr id="3" name="Title 2"/>
          <p:cNvSpPr>
            <a:spLocks noGrp="1"/>
          </p:cNvSpPr>
          <p:nvPr>
            <p:ph type="title"/>
          </p:nvPr>
        </p:nvSpPr>
        <p:spPr/>
        <p:txBody>
          <a:bodyPr/>
          <a:lstStyle/>
          <a:p>
            <a:r>
              <a:rPr lang="en-US" sz="3600" dirty="0" smtClean="0"/>
              <a:t>Writing Measurable Goals</a:t>
            </a:r>
            <a:endParaRPr lang="en-US" sz="3600" dirty="0"/>
          </a:p>
        </p:txBody>
      </p:sp>
    </p:spTree>
    <p:extLst>
      <p:ext uri="{BB962C8B-B14F-4D97-AF65-F5344CB8AC3E}">
        <p14:creationId xmlns:p14="http://schemas.microsoft.com/office/powerpoint/2010/main" val="3743265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Person Centered Planning?</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Person Centered Planning is the  practice of defining a meaningful life that centers around an individual’s hopes, dreams, and capacities.  The Person Centered Planning values the input of the person first.  Trusted people in that person’s life are invited to contribute to the overall accomplishment of a desired quality of life.  </a:t>
            </a:r>
            <a:endParaRPr lang="en-US" dirty="0"/>
          </a:p>
        </p:txBody>
      </p:sp>
    </p:spTree>
    <p:extLst>
      <p:ext uri="{BB962C8B-B14F-4D97-AF65-F5344CB8AC3E}">
        <p14:creationId xmlns:p14="http://schemas.microsoft.com/office/powerpoint/2010/main" val="1770553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0" indent="-342900">
              <a:spcBef>
                <a:spcPts val="580"/>
              </a:spcBef>
              <a:buClr>
                <a:srgbClr val="4F81BD"/>
              </a:buClr>
              <a:buSzPct val="85000"/>
              <a:buFont typeface="Wingdings" panose="05000000000000000000" pitchFamily="2" charset="2"/>
              <a:buChar char="Ø"/>
            </a:pPr>
            <a:r>
              <a:rPr lang="en-US" dirty="0">
                <a:solidFill>
                  <a:prstClr val="black">
                    <a:tint val="75000"/>
                  </a:prstClr>
                </a:solidFill>
                <a:latin typeface="Perpetua"/>
              </a:rPr>
              <a:t>Identify the services to be provided to achieve this goal.</a:t>
            </a:r>
          </a:p>
          <a:p>
            <a:pPr marL="342900" lvl="0" indent="-342900">
              <a:spcBef>
                <a:spcPts val="580"/>
              </a:spcBef>
              <a:buClr>
                <a:srgbClr val="4F81BD"/>
              </a:buClr>
              <a:buSzPct val="85000"/>
              <a:buFont typeface="Wingdings" panose="05000000000000000000" pitchFamily="2" charset="2"/>
              <a:buChar char="Ø"/>
            </a:pPr>
            <a:r>
              <a:rPr lang="en-US" dirty="0">
                <a:solidFill>
                  <a:prstClr val="black">
                    <a:tint val="75000"/>
                  </a:prstClr>
                </a:solidFill>
                <a:latin typeface="Perpetua"/>
              </a:rPr>
              <a:t>Identify the service providers and their specific roles to support goal success.</a:t>
            </a:r>
          </a:p>
          <a:p>
            <a:pPr marL="891540" lvl="1" indent="-342900">
              <a:spcBef>
                <a:spcPts val="370"/>
              </a:spcBef>
              <a:buClr>
                <a:srgbClr val="C0504D"/>
              </a:buClr>
              <a:buSzPct val="85000"/>
              <a:buFont typeface="Wingdings" panose="05000000000000000000" pitchFamily="2" charset="2"/>
              <a:buChar char="Ø"/>
            </a:pPr>
            <a:r>
              <a:rPr lang="en-US" sz="1800" dirty="0">
                <a:solidFill>
                  <a:prstClr val="black">
                    <a:tint val="75000"/>
                  </a:prstClr>
                </a:solidFill>
                <a:latin typeface="Perpetua"/>
              </a:rPr>
              <a:t>Communication between service providers is paramount for successful outcomes.</a:t>
            </a:r>
          </a:p>
          <a:p>
            <a:pPr marL="342900" lvl="0" indent="-342900">
              <a:spcBef>
                <a:spcPts val="580"/>
              </a:spcBef>
              <a:buClr>
                <a:srgbClr val="4F81BD"/>
              </a:buClr>
              <a:buSzPct val="85000"/>
              <a:buFont typeface="Wingdings" panose="05000000000000000000" pitchFamily="2" charset="2"/>
              <a:buChar char="Ø"/>
            </a:pPr>
            <a:r>
              <a:rPr lang="en-US" dirty="0">
                <a:solidFill>
                  <a:prstClr val="black">
                    <a:tint val="75000"/>
                  </a:prstClr>
                </a:solidFill>
                <a:latin typeface="Perpetua"/>
              </a:rPr>
              <a:t>The projected dates for initiation, frequency of service and anticipated duration.</a:t>
            </a:r>
          </a:p>
          <a:p>
            <a:pPr marL="342900" lvl="0" indent="-342900">
              <a:spcBef>
                <a:spcPts val="580"/>
              </a:spcBef>
              <a:buClr>
                <a:srgbClr val="4F81BD"/>
              </a:buClr>
              <a:buSzPct val="85000"/>
              <a:buFont typeface="Wingdings" panose="05000000000000000000" pitchFamily="2" charset="2"/>
              <a:buChar char="Ø"/>
            </a:pPr>
            <a:r>
              <a:rPr lang="en-US" dirty="0" smtClean="0">
                <a:solidFill>
                  <a:prstClr val="black">
                    <a:tint val="75000"/>
                  </a:prstClr>
                </a:solidFill>
                <a:latin typeface="Perpetua"/>
              </a:rPr>
              <a:t>Criteria to </a:t>
            </a:r>
            <a:r>
              <a:rPr lang="en-US" dirty="0">
                <a:solidFill>
                  <a:prstClr val="black">
                    <a:tint val="75000"/>
                  </a:prstClr>
                </a:solidFill>
                <a:latin typeface="Perpetua"/>
              </a:rPr>
              <a:t>determine progress </a:t>
            </a:r>
            <a:r>
              <a:rPr lang="en-US" dirty="0" smtClean="0">
                <a:solidFill>
                  <a:prstClr val="black">
                    <a:tint val="75000"/>
                  </a:prstClr>
                </a:solidFill>
                <a:latin typeface="Perpetua"/>
              </a:rPr>
              <a:t>toward </a:t>
            </a:r>
            <a:r>
              <a:rPr lang="en-US" dirty="0">
                <a:solidFill>
                  <a:prstClr val="black">
                    <a:tint val="75000"/>
                  </a:prstClr>
                </a:solidFill>
                <a:latin typeface="Perpetua"/>
              </a:rPr>
              <a:t>the goal.</a:t>
            </a:r>
          </a:p>
          <a:p>
            <a:pPr marL="342900" lvl="0" indent="-342900">
              <a:spcBef>
                <a:spcPts val="580"/>
              </a:spcBef>
              <a:buClr>
                <a:srgbClr val="4F81BD"/>
              </a:buClr>
              <a:buSzPct val="85000"/>
              <a:buFont typeface="Wingdings" panose="05000000000000000000" pitchFamily="2" charset="2"/>
              <a:buChar char="Ø"/>
            </a:pPr>
            <a:r>
              <a:rPr lang="en-US" dirty="0">
                <a:solidFill>
                  <a:prstClr val="black">
                    <a:tint val="75000"/>
                  </a:prstClr>
                </a:solidFill>
                <a:latin typeface="Perpetua"/>
              </a:rPr>
              <a:t>Clear  understanding of when goal has been achieved. </a:t>
            </a:r>
          </a:p>
          <a:p>
            <a:endParaRPr lang="en-US" dirty="0"/>
          </a:p>
        </p:txBody>
      </p:sp>
      <p:sp>
        <p:nvSpPr>
          <p:cNvPr id="3" name="Title 2"/>
          <p:cNvSpPr>
            <a:spLocks noGrp="1"/>
          </p:cNvSpPr>
          <p:nvPr>
            <p:ph type="title"/>
          </p:nvPr>
        </p:nvSpPr>
        <p:spPr/>
        <p:txBody>
          <a:bodyPr/>
          <a:lstStyle/>
          <a:p>
            <a:r>
              <a:rPr lang="en-US" sz="4000" dirty="0" smtClean="0">
                <a:solidFill>
                  <a:srgbClr val="1F497D"/>
                </a:solidFill>
                <a:latin typeface="Franklin Gothic Book"/>
              </a:rPr>
              <a:t>Writing Objectives to meet the Goal</a:t>
            </a:r>
            <a:endParaRPr lang="en-US" dirty="0"/>
          </a:p>
        </p:txBody>
      </p:sp>
    </p:spTree>
    <p:extLst>
      <p:ext uri="{BB962C8B-B14F-4D97-AF65-F5344CB8AC3E}">
        <p14:creationId xmlns:p14="http://schemas.microsoft.com/office/powerpoint/2010/main" val="3399920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know we got it right when…</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1806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The individual is pleased with the results.</a:t>
            </a:r>
          </a:p>
          <a:p>
            <a:r>
              <a:rPr lang="en-US" dirty="0" smtClean="0"/>
              <a:t>Come to agreement that Person Centered Planning will be a positive experience.</a:t>
            </a:r>
          </a:p>
          <a:p>
            <a:r>
              <a:rPr lang="en-US" dirty="0" smtClean="0"/>
              <a:t>The planning will support the focus person and their allies to take action together.</a:t>
            </a:r>
          </a:p>
          <a:p>
            <a:r>
              <a:rPr lang="en-US" dirty="0" smtClean="0"/>
              <a:t>There is renewed excitement about is possible.</a:t>
            </a:r>
          </a:p>
          <a:p>
            <a:r>
              <a:rPr lang="en-US" dirty="0" smtClean="0"/>
              <a:t> We witness hopes and dreams being put into action.</a:t>
            </a:r>
          </a:p>
          <a:p>
            <a:r>
              <a:rPr lang="en-US" dirty="0" smtClean="0"/>
              <a:t>The focus person is meeting or exceeding the written goals and objectives of the service delivery plan. </a:t>
            </a:r>
          </a:p>
          <a:p>
            <a:endParaRPr lang="en-US" dirty="0"/>
          </a:p>
        </p:txBody>
      </p:sp>
      <p:sp>
        <p:nvSpPr>
          <p:cNvPr id="3" name="Title 2"/>
          <p:cNvSpPr>
            <a:spLocks noGrp="1"/>
          </p:cNvSpPr>
          <p:nvPr>
            <p:ph type="title"/>
          </p:nvPr>
        </p:nvSpPr>
        <p:spPr/>
        <p:txBody>
          <a:bodyPr/>
          <a:lstStyle/>
          <a:p>
            <a:r>
              <a:rPr lang="en-US" sz="3600" dirty="0" smtClean="0"/>
              <a:t>We have accomplished the following benchmarks of success:</a:t>
            </a:r>
            <a:endParaRPr lang="en-US" sz="3600" dirty="0"/>
          </a:p>
        </p:txBody>
      </p:sp>
    </p:spTree>
    <p:extLst>
      <p:ext uri="{BB962C8B-B14F-4D97-AF65-F5344CB8AC3E}">
        <p14:creationId xmlns:p14="http://schemas.microsoft.com/office/powerpoint/2010/main" val="2291220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800" dirty="0" smtClean="0"/>
              <a:t>“A person centered plan can help those involved with the focus person see the total person, recognize his or her desires and interests, and discover completely new ways of thinking about the future of the person.”</a:t>
            </a:r>
            <a:br>
              <a:rPr lang="en-US" sz="1800" dirty="0" smtClean="0"/>
            </a:br>
            <a:r>
              <a:rPr lang="en-US" sz="1800" dirty="0"/>
              <a:t> </a:t>
            </a:r>
            <a:r>
              <a:rPr lang="en-US" sz="1800" dirty="0" smtClean="0"/>
              <a:t>Beth Mount and Kay </a:t>
            </a:r>
            <a:r>
              <a:rPr lang="en-US" sz="1800" dirty="0" err="1" smtClean="0"/>
              <a:t>Zwemik</a:t>
            </a:r>
            <a:r>
              <a:rPr lang="en-US" sz="1800" dirty="0" smtClean="0"/>
              <a:t>  </a:t>
            </a:r>
            <a:endParaRPr lang="en-US" sz="1800" dirty="0"/>
          </a:p>
        </p:txBody>
      </p:sp>
      <p:pic>
        <p:nvPicPr>
          <p:cNvPr id="10243" name="Picture 3"/>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471014" y="2667000"/>
            <a:ext cx="4005986" cy="2898270"/>
          </a:xfrm>
          <a:prstGeom prst="rect">
            <a:avLst/>
          </a:prstGeom>
          <a:noFill/>
          <a:ln>
            <a:noFill/>
          </a:ln>
          <a:effectLst>
            <a:glow rad="228600">
              <a:schemeClr val="accent3">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80451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3542853"/>
          </a:xfrm>
        </p:spPr>
        <p:txBody>
          <a:bodyPr>
            <a:normAutofit fontScale="85000" lnSpcReduction="20000"/>
          </a:bodyPr>
          <a:lstStyle/>
          <a:p>
            <a:r>
              <a:rPr lang="en-US" dirty="0" smtClean="0"/>
              <a:t>The work of the following people (and </a:t>
            </a:r>
            <a:r>
              <a:rPr lang="en-US" dirty="0"/>
              <a:t>many </a:t>
            </a:r>
            <a:r>
              <a:rPr lang="en-US" dirty="0" smtClean="0"/>
              <a:t>other visionaries) can be found on Inclusion Press, Open Future Learning and/or Amazon:</a:t>
            </a:r>
          </a:p>
          <a:p>
            <a:pPr marL="0" indent="0">
              <a:buNone/>
            </a:pPr>
            <a:endParaRPr lang="en-US" dirty="0" smtClean="0"/>
          </a:p>
          <a:p>
            <a:pPr lvl="1"/>
            <a:r>
              <a:rPr lang="en-US" dirty="0" smtClean="0"/>
              <a:t>Jack </a:t>
            </a:r>
            <a:r>
              <a:rPr lang="en-US" dirty="0" err="1" smtClean="0"/>
              <a:t>Pearpoint</a:t>
            </a:r>
            <a:endParaRPr lang="en-US" dirty="0" smtClean="0"/>
          </a:p>
          <a:p>
            <a:pPr lvl="1"/>
            <a:r>
              <a:rPr lang="en-US" dirty="0" smtClean="0"/>
              <a:t>John O’Brien</a:t>
            </a:r>
          </a:p>
          <a:p>
            <a:pPr lvl="1"/>
            <a:r>
              <a:rPr lang="en-US" dirty="0" smtClean="0"/>
              <a:t>Marsha Forest</a:t>
            </a:r>
          </a:p>
          <a:p>
            <a:pPr lvl="1"/>
            <a:r>
              <a:rPr lang="en-US" dirty="0" smtClean="0"/>
              <a:t>Connie Lye O’Brien</a:t>
            </a:r>
          </a:p>
          <a:p>
            <a:pPr lvl="1"/>
            <a:r>
              <a:rPr lang="en-US" dirty="0" smtClean="0"/>
              <a:t>Lynda Kahn</a:t>
            </a:r>
          </a:p>
          <a:p>
            <a:pPr lvl="1"/>
            <a:r>
              <a:rPr lang="en-US" dirty="0" smtClean="0"/>
              <a:t>Beth Mount</a:t>
            </a:r>
          </a:p>
          <a:p>
            <a:pPr lvl="1"/>
            <a:r>
              <a:rPr lang="en-US" dirty="0" smtClean="0"/>
              <a:t>Michael </a:t>
            </a:r>
            <a:r>
              <a:rPr lang="en-US" dirty="0" err="1" smtClean="0"/>
              <a:t>Smull</a:t>
            </a:r>
            <a:endParaRPr lang="en-US" dirty="0" smtClean="0"/>
          </a:p>
          <a:p>
            <a:pPr lvl="1"/>
            <a:r>
              <a:rPr lang="en-US" dirty="0" smtClean="0"/>
              <a:t>Peter Block</a:t>
            </a:r>
          </a:p>
          <a:p>
            <a:pPr marL="411480" lvl="1" indent="0">
              <a:buNone/>
            </a:pPr>
            <a:endParaRPr lang="en-US" dirty="0"/>
          </a:p>
        </p:txBody>
      </p:sp>
      <p:sp>
        <p:nvSpPr>
          <p:cNvPr id="3" name="Title 2"/>
          <p:cNvSpPr>
            <a:spLocks noGrp="1"/>
          </p:cNvSpPr>
          <p:nvPr>
            <p:ph type="title"/>
          </p:nvPr>
        </p:nvSpPr>
        <p:spPr/>
        <p:txBody>
          <a:bodyPr/>
          <a:lstStyle/>
          <a:p>
            <a:r>
              <a:rPr lang="en-US" dirty="0" smtClean="0"/>
              <a:t>Thanks to the Visionaries</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485" y="4320978"/>
            <a:ext cx="1234290" cy="1270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038600" y="5855367"/>
            <a:ext cx="4876800" cy="646331"/>
          </a:xfrm>
          <a:prstGeom prst="rect">
            <a:avLst/>
          </a:prstGeom>
          <a:noFill/>
        </p:spPr>
        <p:txBody>
          <a:bodyPr wrap="square" rtlCol="0">
            <a:spAutoFit/>
          </a:bodyPr>
          <a:lstStyle/>
          <a:p>
            <a:r>
              <a:rPr lang="en-US" dirty="0" smtClean="0">
                <a:hlinkClick r:id="rId4"/>
              </a:rPr>
              <a:t>www.amazzon.com</a:t>
            </a:r>
            <a:r>
              <a:rPr lang="en-US" dirty="0" smtClean="0"/>
              <a:t>     www.inclusion.com</a:t>
            </a:r>
            <a:endParaRPr lang="en-US" dirty="0"/>
          </a:p>
          <a:p>
            <a:endParaRPr lang="en-US" dirty="0"/>
          </a:p>
        </p:txBody>
      </p:sp>
      <p:pic>
        <p:nvPicPr>
          <p:cNvPr id="92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5813" y="4572000"/>
            <a:ext cx="1681342" cy="1040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3307" y="3287128"/>
            <a:ext cx="419100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9324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56815" y="2286000"/>
            <a:ext cx="6201770" cy="2998311"/>
          </a:xfrm>
        </p:spPr>
      </p:pic>
      <p:sp>
        <p:nvSpPr>
          <p:cNvPr id="3" name="Title 2"/>
          <p:cNvSpPr>
            <a:spLocks noGrp="1"/>
          </p:cNvSpPr>
          <p:nvPr>
            <p:ph type="title"/>
          </p:nvPr>
        </p:nvSpPr>
        <p:spPr/>
        <p:txBody>
          <a:bodyPr/>
          <a:lstStyle/>
          <a:p>
            <a:r>
              <a:rPr lang="en-US" dirty="0" smtClean="0"/>
              <a:t>Brought to you by…</a:t>
            </a:r>
            <a:endParaRPr lang="en-US" dirty="0"/>
          </a:p>
        </p:txBody>
      </p:sp>
      <p:sp>
        <p:nvSpPr>
          <p:cNvPr id="4" name="TextBox 3"/>
          <p:cNvSpPr txBox="1"/>
          <p:nvPr/>
        </p:nvSpPr>
        <p:spPr>
          <a:xfrm>
            <a:off x="2057400" y="5795028"/>
            <a:ext cx="4800600" cy="461665"/>
          </a:xfrm>
          <a:prstGeom prst="rect">
            <a:avLst/>
          </a:prstGeom>
          <a:noFill/>
        </p:spPr>
        <p:txBody>
          <a:bodyPr wrap="square" rtlCol="0">
            <a:spAutoFit/>
          </a:bodyPr>
          <a:lstStyle/>
          <a:p>
            <a:pPr algn="ctr"/>
            <a:r>
              <a:rPr lang="en-US" sz="2400" b="1" dirty="0" smtClean="0">
                <a:solidFill>
                  <a:srgbClr val="CC6600"/>
                </a:solidFill>
              </a:rPr>
              <a:t>www.cea.fedcap.org</a:t>
            </a:r>
            <a:endParaRPr lang="en-US" sz="2400" b="1" dirty="0">
              <a:solidFill>
                <a:srgbClr val="CC6600"/>
              </a:solidFill>
            </a:endParaRPr>
          </a:p>
        </p:txBody>
      </p:sp>
    </p:spTree>
    <p:extLst>
      <p:ext uri="{BB962C8B-B14F-4D97-AF65-F5344CB8AC3E}">
        <p14:creationId xmlns:p14="http://schemas.microsoft.com/office/powerpoint/2010/main" val="3432082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The Purpose of Person Centered Planning</a:t>
            </a:r>
            <a:endParaRPr lang="en-US" sz="3200" dirty="0"/>
          </a:p>
        </p:txBody>
      </p:sp>
      <p:sp>
        <p:nvSpPr>
          <p:cNvPr id="2" name="Content Placeholder 1"/>
          <p:cNvSpPr>
            <a:spLocks noGrp="1"/>
          </p:cNvSpPr>
          <p:nvPr>
            <p:ph idx="1"/>
          </p:nvPr>
        </p:nvSpPr>
        <p:spPr>
          <a:xfrm>
            <a:off x="838200" y="3886200"/>
            <a:ext cx="7745505" cy="3763962"/>
          </a:xfrm>
        </p:spPr>
        <p:txBody>
          <a:bodyPr>
            <a:normAutofit/>
          </a:bodyPr>
          <a:lstStyle/>
          <a:p>
            <a:endParaRPr lang="en-US" dirty="0" smtClean="0"/>
          </a:p>
          <a:p>
            <a:r>
              <a:rPr lang="en-US" sz="1800" dirty="0" smtClean="0"/>
              <a:t>To look at the person in new and different ways.</a:t>
            </a:r>
          </a:p>
          <a:p>
            <a:r>
              <a:rPr lang="en-US" sz="1800" dirty="0" smtClean="0"/>
              <a:t>To guide the person in gaining control over their life.</a:t>
            </a:r>
          </a:p>
          <a:p>
            <a:r>
              <a:rPr lang="en-US" sz="1800" dirty="0" smtClean="0"/>
              <a:t>To recognize the person’s desires, interest, gifts, capacities and dreams.</a:t>
            </a:r>
          </a:p>
          <a:p>
            <a:r>
              <a:rPr lang="en-US" sz="1800" dirty="0"/>
              <a:t>To </a:t>
            </a:r>
            <a:r>
              <a:rPr lang="en-US" sz="1800" dirty="0" smtClean="0"/>
              <a:t>link the persons gifts to increase </a:t>
            </a:r>
            <a:r>
              <a:rPr lang="en-US" sz="1800" dirty="0"/>
              <a:t>community </a:t>
            </a:r>
            <a:r>
              <a:rPr lang="en-US" sz="1800" dirty="0" smtClean="0"/>
              <a:t>participation and contribution.</a:t>
            </a:r>
          </a:p>
          <a:p>
            <a:r>
              <a:rPr lang="en-US" sz="1800" dirty="0" smtClean="0"/>
              <a:t>To mindfully grow networks of support.</a:t>
            </a:r>
          </a:p>
          <a:p>
            <a:r>
              <a:rPr lang="en-US" sz="1800" dirty="0" smtClean="0"/>
              <a:t>To create opportunities for person to gain status.</a:t>
            </a:r>
            <a:endParaRPr lang="en-US" sz="1800" dirty="0"/>
          </a:p>
          <a:p>
            <a:endParaRPr lang="en-US" dirty="0" smtClean="0"/>
          </a:p>
          <a:p>
            <a:endParaRPr lang="en-US" dirty="0" smtClean="0"/>
          </a:p>
          <a:p>
            <a:endParaRPr lang="en-US" dirty="0" smtClean="0"/>
          </a:p>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924" y="2130391"/>
            <a:ext cx="2962275" cy="2219325"/>
          </a:xfrm>
          <a:prstGeom prst="rect">
            <a:avLst/>
          </a:prstGeom>
          <a:noFill/>
          <a:ln>
            <a:noFill/>
          </a:ln>
          <a:effectLst>
            <a:glow rad="101600">
              <a:schemeClr val="accent3">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2192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Our Commitment to Person Centered Planning</a:t>
            </a:r>
            <a:endParaRPr lang="en-US" sz="36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65573" y="2247900"/>
            <a:ext cx="5812853" cy="3878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3954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the Plan</a:t>
            </a:r>
            <a:br>
              <a:rPr lang="en-US" dirty="0" smtClean="0"/>
            </a:br>
            <a:r>
              <a:rPr lang="en-US" dirty="0" smtClean="0"/>
              <a:t>the Invitation…</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757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When Should  Person Centered Planning be Done?</a:t>
            </a:r>
            <a:endParaRPr lang="en-US" sz="3600" dirty="0"/>
          </a:p>
        </p:txBody>
      </p:sp>
      <p:sp>
        <p:nvSpPr>
          <p:cNvPr id="8" name="Content Placeholder 7"/>
          <p:cNvSpPr>
            <a:spLocks noGrp="1"/>
          </p:cNvSpPr>
          <p:nvPr>
            <p:ph idx="1"/>
          </p:nvPr>
        </p:nvSpPr>
        <p:spPr>
          <a:xfrm>
            <a:off x="699247" y="2248347"/>
            <a:ext cx="7745505" cy="2857053"/>
          </a:xfrm>
        </p:spPr>
        <p:txBody>
          <a:bodyPr/>
          <a:lstStyle/>
          <a:p>
            <a:r>
              <a:rPr lang="en-US" dirty="0" smtClean="0"/>
              <a:t>When the focus person or their networks of support feel “stuck”.</a:t>
            </a:r>
          </a:p>
          <a:p>
            <a:r>
              <a:rPr lang="en-US" dirty="0" smtClean="0"/>
              <a:t>Life changing events have occurred.</a:t>
            </a:r>
          </a:p>
          <a:p>
            <a:r>
              <a:rPr lang="en-US" dirty="0" smtClean="0"/>
              <a:t>The focus person says  “It is the right time.”</a:t>
            </a:r>
          </a:p>
          <a:p>
            <a:r>
              <a:rPr lang="en-US" dirty="0" smtClean="0"/>
              <a:t>Prior to annual or transition planning.</a:t>
            </a:r>
            <a:endParaRPr lang="en-US"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419600"/>
            <a:ext cx="3422650" cy="2180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1601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Who is Involved?</a:t>
            </a:r>
            <a:endParaRPr lang="en-US" sz="3200" dirty="0"/>
          </a:p>
        </p:txBody>
      </p:sp>
      <p:pic>
        <p:nvPicPr>
          <p:cNvPr id="2054"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95600" y="2211522"/>
            <a:ext cx="3200400" cy="3044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295400" y="3733800"/>
            <a:ext cx="7086600" cy="2585323"/>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The Person identifies trusted people in their life who they want to invite into their planning circle.</a:t>
            </a:r>
          </a:p>
          <a:p>
            <a:endParaRPr lang="en-US" dirty="0"/>
          </a:p>
        </p:txBody>
      </p:sp>
    </p:spTree>
    <p:extLst>
      <p:ext uri="{BB962C8B-B14F-4D97-AF65-F5344CB8AC3E}">
        <p14:creationId xmlns:p14="http://schemas.microsoft.com/office/powerpoint/2010/main" val="932132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US" dirty="0" smtClean="0"/>
          </a:p>
          <a:p>
            <a:pPr marL="0" indent="0">
              <a:buNone/>
            </a:pPr>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lvl="1"/>
            <a:r>
              <a:rPr lang="en-US" dirty="0" smtClean="0"/>
              <a:t>Wherever the person feels most like themselves.</a:t>
            </a:r>
            <a:endParaRPr lang="en-US" dirty="0"/>
          </a:p>
        </p:txBody>
      </p:sp>
      <p:sp>
        <p:nvSpPr>
          <p:cNvPr id="3" name="Title 2"/>
          <p:cNvSpPr>
            <a:spLocks noGrp="1"/>
          </p:cNvSpPr>
          <p:nvPr>
            <p:ph type="title"/>
          </p:nvPr>
        </p:nvSpPr>
        <p:spPr/>
        <p:txBody>
          <a:bodyPr/>
          <a:lstStyle/>
          <a:p>
            <a:r>
              <a:rPr lang="en-US" sz="4800" dirty="0" smtClean="0"/>
              <a:t>Where Should the Planning Take Place? </a:t>
            </a:r>
            <a:endParaRPr lang="en-US" sz="4800"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209800"/>
            <a:ext cx="32004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5682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Help the focus person understand what the planning process will be.</a:t>
            </a:r>
          </a:p>
          <a:p>
            <a:r>
              <a:rPr lang="en-US" dirty="0" smtClean="0"/>
              <a:t>Create ways the person can be as actively involved in the planning as possible.</a:t>
            </a:r>
          </a:p>
          <a:p>
            <a:r>
              <a:rPr lang="en-US" dirty="0" smtClean="0"/>
              <a:t>Assist the facilitator with convening the planning.</a:t>
            </a:r>
          </a:p>
          <a:p>
            <a:r>
              <a:rPr lang="en-US" dirty="0"/>
              <a:t>Invite the trusted people in the person’s life to the planning.</a:t>
            </a:r>
          </a:p>
          <a:p>
            <a:endParaRPr lang="en-US" dirty="0"/>
          </a:p>
        </p:txBody>
      </p:sp>
      <p:sp>
        <p:nvSpPr>
          <p:cNvPr id="3" name="Title 2"/>
          <p:cNvSpPr>
            <a:spLocks noGrp="1"/>
          </p:cNvSpPr>
          <p:nvPr>
            <p:ph type="title"/>
          </p:nvPr>
        </p:nvSpPr>
        <p:spPr/>
        <p:txBody>
          <a:bodyPr/>
          <a:lstStyle/>
          <a:p>
            <a:r>
              <a:rPr lang="en-US" dirty="0" smtClean="0"/>
              <a:t>What is my role?</a:t>
            </a:r>
            <a:endParaRPr lang="en-US" dirty="0"/>
          </a:p>
        </p:txBody>
      </p:sp>
    </p:spTree>
    <p:extLst>
      <p:ext uri="{BB962C8B-B14F-4D97-AF65-F5344CB8AC3E}">
        <p14:creationId xmlns:p14="http://schemas.microsoft.com/office/powerpoint/2010/main" val="27427969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1269</TotalTime>
  <Words>2079</Words>
  <Application>Microsoft Office PowerPoint</Application>
  <PresentationFormat>On-screen Show (4:3)</PresentationFormat>
  <Paragraphs>330</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Hardcover</vt:lpstr>
      <vt:lpstr>MAPS and PATH and more Person Centered Planning Tools and How to Tie Them to the ISP</vt:lpstr>
      <vt:lpstr>What is Person Centered Planning?</vt:lpstr>
      <vt:lpstr>The Purpose of Person Centered Planning</vt:lpstr>
      <vt:lpstr>Our Commitment to Person Centered Planning</vt:lpstr>
      <vt:lpstr>Planning for the Plan the Invitation…</vt:lpstr>
      <vt:lpstr>When Should  Person Centered Planning be Done?</vt:lpstr>
      <vt:lpstr>Who is Involved?</vt:lpstr>
      <vt:lpstr>Where Should the Planning Take Place? </vt:lpstr>
      <vt:lpstr>What is my role?</vt:lpstr>
      <vt:lpstr>MAPS and PATH and Person Centered Planning Tools</vt:lpstr>
      <vt:lpstr>Person Centered Planning Tools</vt:lpstr>
      <vt:lpstr>Who facilitates the tool?</vt:lpstr>
      <vt:lpstr>What tool to use?</vt:lpstr>
      <vt:lpstr>What is my role?</vt:lpstr>
      <vt:lpstr>Next Steps How to tie the planning to service delivery plans</vt:lpstr>
      <vt:lpstr>Who is responsible for tying the Person Centered Plan to the Service Delivery Plan?</vt:lpstr>
      <vt:lpstr>How do we begin to tie Person Centered  Planning to the Service Delivery Plan?</vt:lpstr>
      <vt:lpstr>Transferring the Dream to the Service Delivery Plan</vt:lpstr>
      <vt:lpstr>Writing Measurable Goals</vt:lpstr>
      <vt:lpstr>Writing Objectives to meet the Goal</vt:lpstr>
      <vt:lpstr>We know we got it right when…</vt:lpstr>
      <vt:lpstr>We have accomplished the following benchmarks of success:</vt:lpstr>
      <vt:lpstr>“A person centered plan can help those involved with the focus person see the total person, recognize his or her desires and interests, and discover completely new ways of thinking about the future of the person.”  Beth Mount and Kay Zwemik  </vt:lpstr>
      <vt:lpstr>Thanks to the Visionaries</vt:lpstr>
      <vt:lpstr>Brought to you by…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Renaud</dc:creator>
  <cp:lastModifiedBy>Jillian Grossguth</cp:lastModifiedBy>
  <cp:revision>103</cp:revision>
  <cp:lastPrinted>2015-05-12T15:39:19Z</cp:lastPrinted>
  <dcterms:created xsi:type="dcterms:W3CDTF">2015-04-29T17:55:26Z</dcterms:created>
  <dcterms:modified xsi:type="dcterms:W3CDTF">2015-05-13T14:08:51Z</dcterms:modified>
</cp:coreProperties>
</file>